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8"/>
  </p:notesMasterIdLst>
  <p:sldIdLst>
    <p:sldId id="256" r:id="rId2"/>
    <p:sldId id="304" r:id="rId3"/>
    <p:sldId id="305" r:id="rId4"/>
    <p:sldId id="306" r:id="rId5"/>
    <p:sldId id="296" r:id="rId6"/>
    <p:sldId id="297" r:id="rId7"/>
    <p:sldId id="276" r:id="rId8"/>
    <p:sldId id="292" r:id="rId9"/>
    <p:sldId id="298" r:id="rId10"/>
    <p:sldId id="303" r:id="rId11"/>
    <p:sldId id="299" r:id="rId12"/>
    <p:sldId id="302" r:id="rId13"/>
    <p:sldId id="279" r:id="rId14"/>
    <p:sldId id="280" r:id="rId15"/>
    <p:sldId id="281" r:id="rId16"/>
    <p:sldId id="290" r:id="rId17"/>
    <p:sldId id="301" r:id="rId18"/>
    <p:sldId id="282" r:id="rId19"/>
    <p:sldId id="300" r:id="rId20"/>
    <p:sldId id="262" r:id="rId21"/>
    <p:sldId id="284" r:id="rId22"/>
    <p:sldId id="261" r:id="rId23"/>
    <p:sldId id="289" r:id="rId24"/>
    <p:sldId id="293" r:id="rId25"/>
    <p:sldId id="29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88"/>
    <p:restoredTop sz="94578"/>
  </p:normalViewPr>
  <p:slideViewPr>
    <p:cSldViewPr snapToGrid="0" snapToObjects="1">
      <p:cViewPr varScale="1">
        <p:scale>
          <a:sx n="103" d="100"/>
          <a:sy n="103" d="100"/>
        </p:scale>
        <p:origin x="17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D09F0-07B6-154E-B781-988BAF97EF46}" type="datetimeFigureOut">
              <a:rPr lang="en-US" smtClean="0"/>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D9FAA-2E7A-614F-82D3-1FFC07E37454}" type="slidenum">
              <a:rPr lang="en-US" smtClean="0"/>
              <a:t>‹#›</a:t>
            </a:fld>
            <a:endParaRPr lang="en-US"/>
          </a:p>
        </p:txBody>
      </p:sp>
    </p:spTree>
    <p:extLst>
      <p:ext uri="{BB962C8B-B14F-4D97-AF65-F5344CB8AC3E}">
        <p14:creationId xmlns:p14="http://schemas.microsoft.com/office/powerpoint/2010/main" val="419784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774F-B141-5912-F660-55AD6DFCBA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0FFF64-0123-4F50-CD47-6AA5655EA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14E12-032A-1707-C914-FB94B0796366}"/>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5" name="Footer Placeholder 4">
            <a:extLst>
              <a:ext uri="{FF2B5EF4-FFF2-40B4-BE49-F238E27FC236}">
                <a16:creationId xmlns:a16="http://schemas.microsoft.com/office/drawing/2014/main" id="{D30F6BDD-4875-4019-3D3E-A359C7106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5AE78-4CA3-DEED-13EC-A897E6EE1025}"/>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3830163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4845-8912-B0C2-C5E4-F15B55A19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6D4AA8-FAA5-E20C-65C2-65C63BB8BC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AB21F-6B93-E3F7-39D4-E21C8D945F1F}"/>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5" name="Footer Placeholder 4">
            <a:extLst>
              <a:ext uri="{FF2B5EF4-FFF2-40B4-BE49-F238E27FC236}">
                <a16:creationId xmlns:a16="http://schemas.microsoft.com/office/drawing/2014/main" id="{08769015-EF8C-16EA-77C0-2C646DC38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E6813-B7F5-138F-BCF7-8B5A8A354D2B}"/>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129628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EB852-9AC1-F187-0403-ACE580FF8E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951088-E105-4ED9-5E4B-892A04607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EE7C9-B24B-183C-F40E-662D1612597E}"/>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5" name="Footer Placeholder 4">
            <a:extLst>
              <a:ext uri="{FF2B5EF4-FFF2-40B4-BE49-F238E27FC236}">
                <a16:creationId xmlns:a16="http://schemas.microsoft.com/office/drawing/2014/main" id="{D9561FF9-D82F-AAA0-B656-E382546A2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DAE64-7DBB-491F-E5F3-7EC12451698B}"/>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402057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150E-3EAE-11DB-4A4A-498998072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8C5C3-7C7C-5089-FE6F-0CE9F62183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813D8-EE3F-9E20-A5BD-0520A8F2334D}"/>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5" name="Footer Placeholder 4">
            <a:extLst>
              <a:ext uri="{FF2B5EF4-FFF2-40B4-BE49-F238E27FC236}">
                <a16:creationId xmlns:a16="http://schemas.microsoft.com/office/drawing/2014/main" id="{325D5877-7DA5-BCD6-3822-03B6F2BCC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6D2BE-2788-423B-5E27-C87E57E4C263}"/>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145285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333D-8238-B1B1-0A7D-A342814647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A7137C-B49E-4E0F-7115-EB6769D35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FC0C70-E019-07FA-E79A-40AAA2E2A2D2}"/>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5" name="Footer Placeholder 4">
            <a:extLst>
              <a:ext uri="{FF2B5EF4-FFF2-40B4-BE49-F238E27FC236}">
                <a16:creationId xmlns:a16="http://schemas.microsoft.com/office/drawing/2014/main" id="{D5BEEC02-7F96-01E6-F3FD-FE4DE63C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0837A-8BF4-40C2-6011-438310AF4428}"/>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263761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436C-5249-10F1-AB2E-2565D88EE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D4F3C-8505-F558-FD23-445F8E09A2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A13825-2A37-5C24-DC46-8E98A8F9F7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A3DCF8-F0FD-03D9-21BE-87510A13C5D2}"/>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6" name="Footer Placeholder 5">
            <a:extLst>
              <a:ext uri="{FF2B5EF4-FFF2-40B4-BE49-F238E27FC236}">
                <a16:creationId xmlns:a16="http://schemas.microsoft.com/office/drawing/2014/main" id="{FB8EBD37-C0B6-278E-B83E-76039C05B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66151-9B51-7B04-E6B3-B1B02B291CA9}"/>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308106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0F76-9E97-5C0E-4D4C-B5108665C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E2FC9-9B2C-0D47-FB6B-C705DAEFD2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177B-8E36-C4B4-8B28-7B756847BC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11C743-F081-A4A1-67CA-13F6372BF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74D4E3-89DD-86C5-312E-21CF70DE5E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EB282-4DA8-01F7-082D-3CC0C09CEE82}"/>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8" name="Footer Placeholder 7">
            <a:extLst>
              <a:ext uri="{FF2B5EF4-FFF2-40B4-BE49-F238E27FC236}">
                <a16:creationId xmlns:a16="http://schemas.microsoft.com/office/drawing/2014/main" id="{4CC412FC-B98E-36CA-879D-8761DC067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C61A0-3759-3385-C94B-E552ADF59854}"/>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387139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69390-1951-D9A0-8FF5-C15E172FC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C67485-ADFF-545B-42FC-8E23E11B7F2E}"/>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4" name="Footer Placeholder 3">
            <a:extLst>
              <a:ext uri="{FF2B5EF4-FFF2-40B4-BE49-F238E27FC236}">
                <a16:creationId xmlns:a16="http://schemas.microsoft.com/office/drawing/2014/main" id="{AA73D9EB-3B5A-188D-8506-66FDEACA96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7CA7B-C7D7-48D8-7737-3629122A4C9E}"/>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163068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F3E03-EEC7-509C-088C-AD702BCC66F5}"/>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3" name="Footer Placeholder 2">
            <a:extLst>
              <a:ext uri="{FF2B5EF4-FFF2-40B4-BE49-F238E27FC236}">
                <a16:creationId xmlns:a16="http://schemas.microsoft.com/office/drawing/2014/main" id="{9C8FD28A-CBA6-563F-9E63-324CD2798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7F0F74-9682-4CEB-480B-A3D9D57FA703}"/>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210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C857-011A-88E0-3D5E-01F61C696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1D4D0-8B49-FF02-4038-EFD21B840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64B558-9367-C2C7-75C2-E4836541C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19CAA-77FB-2432-07ED-3B97738EDA91}"/>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6" name="Footer Placeholder 5">
            <a:extLst>
              <a:ext uri="{FF2B5EF4-FFF2-40B4-BE49-F238E27FC236}">
                <a16:creationId xmlns:a16="http://schemas.microsoft.com/office/drawing/2014/main" id="{B548EFEC-3F68-9C14-F4A3-528FB5CA5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3517C-8A6F-0E29-E009-C707985BAB66}"/>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109759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7C94-831F-E8CF-63E0-3BC4607D7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79DAB0-146D-2F2D-C10E-E5EA198460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FA30F-9A74-E8A8-FF36-2BBD8329E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F648A-0158-1F02-42D8-C6A966C908E8}"/>
              </a:ext>
            </a:extLst>
          </p:cNvPr>
          <p:cNvSpPr>
            <a:spLocks noGrp="1"/>
          </p:cNvSpPr>
          <p:nvPr>
            <p:ph type="dt" sz="half" idx="10"/>
          </p:nvPr>
        </p:nvSpPr>
        <p:spPr/>
        <p:txBody>
          <a:bodyPr/>
          <a:lstStyle/>
          <a:p>
            <a:fld id="{7ED53DA4-5D9C-EA40-9817-752AB7C47CAE}" type="datetimeFigureOut">
              <a:rPr lang="en-US" smtClean="0"/>
              <a:t>2/20/25</a:t>
            </a:fld>
            <a:endParaRPr lang="en-US"/>
          </a:p>
        </p:txBody>
      </p:sp>
      <p:sp>
        <p:nvSpPr>
          <p:cNvPr id="6" name="Footer Placeholder 5">
            <a:extLst>
              <a:ext uri="{FF2B5EF4-FFF2-40B4-BE49-F238E27FC236}">
                <a16:creationId xmlns:a16="http://schemas.microsoft.com/office/drawing/2014/main" id="{D42655DF-F0C9-6B81-4C39-81A8270F05F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48A126-C8C4-0026-F7FE-CF152DC04641}"/>
              </a:ext>
            </a:extLst>
          </p:cNvPr>
          <p:cNvSpPr>
            <a:spLocks noGrp="1"/>
          </p:cNvSpPr>
          <p:nvPr>
            <p:ph type="sldNum" sz="quarter" idx="12"/>
          </p:nvPr>
        </p:nvSpPr>
        <p:spPr/>
        <p:txBody>
          <a:bodyPr/>
          <a:lstStyle/>
          <a:p>
            <a:fld id="{6509FD53-8120-614D-87FF-51E9EAF234CB}" type="slidenum">
              <a:rPr lang="en-US" smtClean="0"/>
              <a:t>‹#›</a:t>
            </a:fld>
            <a:endParaRPr lang="en-US"/>
          </a:p>
        </p:txBody>
      </p:sp>
    </p:spTree>
    <p:extLst>
      <p:ext uri="{BB962C8B-B14F-4D97-AF65-F5344CB8AC3E}">
        <p14:creationId xmlns:p14="http://schemas.microsoft.com/office/powerpoint/2010/main" val="19248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9383C8-8739-DC55-3AE3-462A49348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8D855-9083-972E-A9A7-09595D11D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A57C0-2D2E-DBEA-7B64-F56433976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53DA4-5D9C-EA40-9817-752AB7C47CAE}" type="datetimeFigureOut">
              <a:rPr lang="en-US" smtClean="0"/>
              <a:t>2/20/25</a:t>
            </a:fld>
            <a:endParaRPr lang="en-US"/>
          </a:p>
        </p:txBody>
      </p:sp>
      <p:sp>
        <p:nvSpPr>
          <p:cNvPr id="5" name="Footer Placeholder 4">
            <a:extLst>
              <a:ext uri="{FF2B5EF4-FFF2-40B4-BE49-F238E27FC236}">
                <a16:creationId xmlns:a16="http://schemas.microsoft.com/office/drawing/2014/main" id="{91B546CE-D2E2-B751-DEA4-B79349BDA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F47A21-0009-4DEA-DA05-D9B338F5BC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9FD53-8120-614D-87FF-51E9EAF234CB}" type="slidenum">
              <a:rPr lang="en-US" smtClean="0"/>
              <a:t>‹#›</a:t>
            </a:fld>
            <a:endParaRPr lang="en-US"/>
          </a:p>
        </p:txBody>
      </p:sp>
    </p:spTree>
    <p:extLst>
      <p:ext uri="{BB962C8B-B14F-4D97-AF65-F5344CB8AC3E}">
        <p14:creationId xmlns:p14="http://schemas.microsoft.com/office/powerpoint/2010/main" val="613033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emry/3876308489/"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wallyg/364943019/"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agathman/13359422673" TargetMode="External"/><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etweenthegateposts.blogspot.com/2013/11/peggys-letter-seeking-family-separated.html" TargetMode="External"/><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mohistory/11968907554/in/photostream/" TargetMode="External"/><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New_Amsterdam"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en.wikipedia.org/wiki/New_Netherland_settlements" TargetMode="External"/><Relationship Id="rId5" Type="http://schemas.openxmlformats.org/officeDocument/2006/relationships/image" Target="../media/image2.jpg"/><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History_of_slavery_in_New_York_(state)" TargetMode="External"/><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Mark-Twain-by-H-Walter-Barnett-c1900.png"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sciotohistorical.org/items/show/40" TargetMode="External"/><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New_York_(state)"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jhna.org/articles/temporality-seventeenth-century-dutch-portrait/" TargetMode="External"/><Relationship Id="rId7"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hyperlink" Target="https://www.metmuseum.org/art/collection/search/367183" TargetMode="External"/><Relationship Id="rId5" Type="http://schemas.openxmlformats.org/officeDocument/2006/relationships/image" Target="../media/image5.jpeg"/><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many-roads.com/2017/02/16/beverwyck-rensselaerswyck-fort-orange-research/"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s://commons.wikimedia.org/wiki/Category:Frans_de_Hulst"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hyperlink" Target="https://www.flickr.com/photos/mazanto/16071306303" TargetMode="External"/><Relationship Id="rId5" Type="http://schemas.openxmlformats.org/officeDocument/2006/relationships/image" Target="../media/image9.jpg"/><Relationship Id="rId4" Type="http://schemas.openxmlformats.org/officeDocument/2006/relationships/hyperlink" Target="https://creativecommons.org/licenses/by-sa/3.0/" TargetMode="External"/><Relationship Id="rId9" Type="http://schemas.openxmlformats.org/officeDocument/2006/relationships/hyperlink" Target="https://commons.wikimedia.org/wiki/Category:New_Amsterda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lost-painters.nl/de-oude-kerk-marinus-boezem/"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kunstvensters.com/2019/12/26/wat-zijn-de-mooiste-kerken-van-nederland/"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www.flickr.com/photos/mikemcguff/4674091176/" TargetMode="External"/><Relationship Id="rId5" Type="http://schemas.openxmlformats.org/officeDocument/2006/relationships/image" Target="../media/image13.jpg"/><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893B-B07C-B24B-81AD-59B1CD75D43E}"/>
              </a:ext>
            </a:extLst>
          </p:cNvPr>
          <p:cNvSpPr>
            <a:spLocks noGrp="1"/>
          </p:cNvSpPr>
          <p:nvPr>
            <p:ph type="ctrTitle"/>
          </p:nvPr>
        </p:nvSpPr>
        <p:spPr>
          <a:xfrm>
            <a:off x="1524000" y="745958"/>
            <a:ext cx="8907379" cy="1817361"/>
          </a:xfrm>
        </p:spPr>
        <p:txBody>
          <a:bodyPr vert="horz" lIns="91440" tIns="45720" rIns="91440" bIns="45720" rtlCol="0" anchor="t">
            <a:normAutofit fontScale="90000"/>
          </a:bodyPr>
          <a:lstStyle/>
          <a:p>
            <a:pPr algn="l"/>
            <a:r>
              <a:rPr lang="en-US" sz="8000" dirty="0">
                <a:latin typeface="Brush Script MT" panose="03060802040406070304" pitchFamily="66" charset="-122"/>
                <a:ea typeface="Brush Script MT" panose="03060802040406070304" pitchFamily="66" charset="-122"/>
                <a:cs typeface="Brush Script MT" panose="03060802040406070304" pitchFamily="66" charset="-122"/>
              </a:rPr>
              <a:t>New Netherland and beyond:   Path to Slavery 1624-1870</a:t>
            </a:r>
          </a:p>
        </p:txBody>
      </p:sp>
      <p:sp>
        <p:nvSpPr>
          <p:cNvPr id="3" name="Subtitle 2">
            <a:extLst>
              <a:ext uri="{FF2B5EF4-FFF2-40B4-BE49-F238E27FC236}">
                <a16:creationId xmlns:a16="http://schemas.microsoft.com/office/drawing/2014/main" id="{15C838C9-B340-1045-B495-F624C2D8BBC7}"/>
              </a:ext>
            </a:extLst>
          </p:cNvPr>
          <p:cNvSpPr>
            <a:spLocks noGrp="1"/>
          </p:cNvSpPr>
          <p:nvPr>
            <p:ph type="subTitle" idx="1"/>
          </p:nvPr>
        </p:nvSpPr>
        <p:spPr>
          <a:xfrm>
            <a:off x="1524000" y="2563319"/>
            <a:ext cx="8714282" cy="3657008"/>
          </a:xfrm>
        </p:spPr>
        <p:txBody>
          <a:bodyPr>
            <a:normAutofit fontScale="92500" lnSpcReduction="20000"/>
          </a:bodyPr>
          <a:lstStyle/>
          <a:p>
            <a:r>
              <a:rPr lang="en-US" sz="1400" dirty="0">
                <a:latin typeface="Book Antiqua" panose="02040602050305030304" pitchFamily="18" charset="0"/>
              </a:rPr>
              <a:t>Dutch Pirates Bring Slavery in 1624</a:t>
            </a:r>
          </a:p>
          <a:p>
            <a:r>
              <a:rPr lang="en-US" sz="1400" dirty="0">
                <a:latin typeface="Book Antiqua" panose="02040602050305030304" pitchFamily="18" charset="0"/>
              </a:rPr>
              <a:t>Baptisms, Marriages, Burials, Diaries</a:t>
            </a:r>
          </a:p>
          <a:p>
            <a:r>
              <a:rPr lang="en-US" sz="1400" dirty="0">
                <a:latin typeface="Book Antiqua" panose="02040602050305030304" pitchFamily="18" charset="0"/>
              </a:rPr>
              <a:t>States General Charters Dutch West India Company</a:t>
            </a:r>
          </a:p>
          <a:p>
            <a:r>
              <a:rPr lang="en-US" sz="1400" dirty="0">
                <a:latin typeface="Book Antiqua" panose="02040602050305030304" pitchFamily="18" charset="0"/>
              </a:rPr>
              <a:t>The Patroon System, Hudson Valley </a:t>
            </a:r>
          </a:p>
          <a:p>
            <a:r>
              <a:rPr lang="en-US" sz="1400" dirty="0" err="1">
                <a:latin typeface="Book Antiqua" panose="02040602050305030304" pitchFamily="18" charset="0"/>
              </a:rPr>
              <a:t>Michaelius</a:t>
            </a:r>
            <a:r>
              <a:rPr lang="en-US" sz="1400" dirty="0">
                <a:latin typeface="Book Antiqua" panose="02040602050305030304" pitchFamily="18" charset="0"/>
              </a:rPr>
              <a:t> Ousted, Never to Return</a:t>
            </a:r>
          </a:p>
          <a:p>
            <a:r>
              <a:rPr lang="en-US" sz="1400" dirty="0" err="1">
                <a:latin typeface="Book Antiqua" panose="02040602050305030304" pitchFamily="18" charset="0"/>
              </a:rPr>
              <a:t>Hondius</a:t>
            </a:r>
            <a:r>
              <a:rPr lang="en-US" sz="1400" dirty="0">
                <a:latin typeface="Book Antiqua" panose="02040602050305030304" pitchFamily="18" charset="0"/>
              </a:rPr>
              <a:t>, </a:t>
            </a:r>
            <a:r>
              <a:rPr lang="en-US" sz="1400" dirty="0" err="1">
                <a:latin typeface="Book Antiqua" panose="02040602050305030304" pitchFamily="18" charset="0"/>
              </a:rPr>
              <a:t>Udemans</a:t>
            </a:r>
            <a:r>
              <a:rPr lang="en-US" sz="1400" dirty="0">
                <a:latin typeface="Book Antiqua" panose="02040602050305030304" pitchFamily="18" charset="0"/>
              </a:rPr>
              <a:t>, and Kay Equivocate</a:t>
            </a:r>
          </a:p>
          <a:p>
            <a:r>
              <a:rPr lang="en-US" sz="1400" dirty="0">
                <a:latin typeface="Book Antiqua" panose="02040602050305030304" pitchFamily="18" charset="0"/>
              </a:rPr>
              <a:t>Colonial Orphan Churches Must Improvise 1628-64</a:t>
            </a:r>
          </a:p>
          <a:p>
            <a:r>
              <a:rPr lang="en-US" sz="1400" dirty="0">
                <a:latin typeface="Book Antiqua" panose="02040602050305030304" pitchFamily="18" charset="0"/>
              </a:rPr>
              <a:t>Age of Abolitionist Rhetoric: Mine Eyes Have Seen</a:t>
            </a:r>
          </a:p>
          <a:p>
            <a:r>
              <a:rPr lang="en-US" sz="1400" dirty="0">
                <a:latin typeface="Book Antiqua" panose="02040602050305030304" pitchFamily="18" charset="0"/>
              </a:rPr>
              <a:t>New Netherland Governors:  and their </a:t>
            </a:r>
            <a:r>
              <a:rPr lang="en-US" sz="1400" dirty="0" err="1">
                <a:latin typeface="Book Antiqua" panose="02040602050305030304" pitchFamily="18" charset="0"/>
              </a:rPr>
              <a:t>Remonstrants</a:t>
            </a:r>
            <a:endParaRPr lang="en-US" sz="1400" dirty="0">
              <a:latin typeface="Book Antiqua" panose="02040602050305030304" pitchFamily="18" charset="0"/>
            </a:endParaRPr>
          </a:p>
          <a:p>
            <a:r>
              <a:rPr lang="en-US" sz="1400" dirty="0" err="1">
                <a:latin typeface="Book Antiqua" panose="02040602050305030304" pitchFamily="18" charset="0"/>
              </a:rPr>
              <a:t>Kieft’s</a:t>
            </a:r>
            <a:r>
              <a:rPr lang="en-US" sz="1400" dirty="0">
                <a:latin typeface="Book Antiqua" panose="02040602050305030304" pitchFamily="18" charset="0"/>
              </a:rPr>
              <a:t> War Brings New SELF GOVERNANCE</a:t>
            </a:r>
          </a:p>
          <a:p>
            <a:r>
              <a:rPr lang="en-US" sz="1400" dirty="0">
                <a:latin typeface="Book Antiqua" panose="02040602050305030304" pitchFamily="18" charset="0"/>
              </a:rPr>
              <a:t>Hero: Adrian Vander </a:t>
            </a:r>
            <a:r>
              <a:rPr lang="en-US" sz="1400" dirty="0" err="1">
                <a:latin typeface="Book Antiqua" panose="02040602050305030304" pitchFamily="18" charset="0"/>
              </a:rPr>
              <a:t>Donck</a:t>
            </a:r>
            <a:r>
              <a:rPr lang="en-US" sz="1400" dirty="0">
                <a:latin typeface="Book Antiqua" panose="02040602050305030304" pitchFamily="18" charset="0"/>
              </a:rPr>
              <a:t> 1641-1656 a Calvinist Christian Man</a:t>
            </a:r>
          </a:p>
          <a:p>
            <a:r>
              <a:rPr lang="en-US" sz="1400" dirty="0">
                <a:latin typeface="Book Antiqua" panose="02040602050305030304" pitchFamily="18" charset="0"/>
              </a:rPr>
              <a:t>Classis of Albany, Seed of the American Reformed Church : 1762</a:t>
            </a:r>
          </a:p>
          <a:p>
            <a:r>
              <a:rPr lang="en-US" sz="1400" dirty="0">
                <a:latin typeface="Book Antiqua" panose="02040602050305030304" pitchFamily="18" charset="0"/>
              </a:rPr>
              <a:t>Struggles for Civil Rights, Flushing Remonstrance to End of Civil War</a:t>
            </a:r>
          </a:p>
        </p:txBody>
      </p:sp>
    </p:spTree>
    <p:extLst>
      <p:ext uri="{BB962C8B-B14F-4D97-AF65-F5344CB8AC3E}">
        <p14:creationId xmlns:p14="http://schemas.microsoft.com/office/powerpoint/2010/main" val="1936084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748C-EC70-5969-8B93-F19AE2B7B413}"/>
              </a:ext>
            </a:extLst>
          </p:cNvPr>
          <p:cNvSpPr>
            <a:spLocks noGrp="1"/>
          </p:cNvSpPr>
          <p:nvPr>
            <p:ph type="title"/>
          </p:nvPr>
        </p:nvSpPr>
        <p:spPr/>
        <p:txBody>
          <a:bodyPr/>
          <a:lstStyle/>
          <a:p>
            <a:r>
              <a:rPr lang="en-US" dirty="0"/>
              <a:t>Dutch East India Company HQ, </a:t>
            </a:r>
            <a:br>
              <a:rPr lang="en-US" dirty="0"/>
            </a:br>
            <a:r>
              <a:rPr lang="en-US" dirty="0"/>
              <a:t>Amsterdam and other cities have offices</a:t>
            </a:r>
          </a:p>
        </p:txBody>
      </p:sp>
      <p:pic>
        <p:nvPicPr>
          <p:cNvPr id="6" name="Content Placeholder 5">
            <a:extLst>
              <a:ext uri="{FF2B5EF4-FFF2-40B4-BE49-F238E27FC236}">
                <a16:creationId xmlns:a16="http://schemas.microsoft.com/office/drawing/2014/main" id="{F7011062-715A-799F-594B-C80877CF81C3}"/>
              </a:ext>
            </a:extLst>
          </p:cNvPr>
          <p:cNvPicPr>
            <a:picLocks noGrp="1" noChangeAspect="1"/>
          </p:cNvPicPr>
          <p:nvPr>
            <p:ph sz="half" idx="1"/>
          </p:nvPr>
        </p:nvPicPr>
        <p:blipFill>
          <a:blip r:embed="rId2"/>
          <a:stretch>
            <a:fillRect/>
          </a:stretch>
        </p:blipFill>
        <p:spPr>
          <a:xfrm>
            <a:off x="7255239" y="2203554"/>
            <a:ext cx="4098561" cy="3267855"/>
          </a:xfrm>
        </p:spPr>
      </p:pic>
      <p:pic>
        <p:nvPicPr>
          <p:cNvPr id="8" name="Content Placeholder 7">
            <a:extLst>
              <a:ext uri="{FF2B5EF4-FFF2-40B4-BE49-F238E27FC236}">
                <a16:creationId xmlns:a16="http://schemas.microsoft.com/office/drawing/2014/main" id="{F15FCD5D-6EAC-CDD1-0872-83F48D3B84D1}"/>
              </a:ext>
            </a:extLst>
          </p:cNvPr>
          <p:cNvPicPr>
            <a:picLocks noGrp="1" noChangeAspect="1"/>
          </p:cNvPicPr>
          <p:nvPr>
            <p:ph sz="half" idx="2"/>
          </p:nvPr>
        </p:nvPicPr>
        <p:blipFill>
          <a:blip r:embed="rId3"/>
          <a:stretch>
            <a:fillRect/>
          </a:stretch>
        </p:blipFill>
        <p:spPr>
          <a:xfrm>
            <a:off x="1360357" y="1825625"/>
            <a:ext cx="5181600" cy="4027516"/>
          </a:xfrm>
        </p:spPr>
      </p:pic>
    </p:spTree>
    <p:extLst>
      <p:ext uri="{BB962C8B-B14F-4D97-AF65-F5344CB8AC3E}">
        <p14:creationId xmlns:p14="http://schemas.microsoft.com/office/powerpoint/2010/main" val="109757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3F5F-7D73-3259-148D-60DE8A756CC9}"/>
              </a:ext>
            </a:extLst>
          </p:cNvPr>
          <p:cNvSpPr>
            <a:spLocks noGrp="1"/>
          </p:cNvSpPr>
          <p:nvPr>
            <p:ph type="title"/>
          </p:nvPr>
        </p:nvSpPr>
        <p:spPr/>
        <p:txBody>
          <a:bodyPr/>
          <a:lstStyle/>
          <a:p>
            <a:r>
              <a:rPr lang="en-US" dirty="0"/>
              <a:t>Simple yet settled</a:t>
            </a:r>
          </a:p>
        </p:txBody>
      </p:sp>
      <p:pic>
        <p:nvPicPr>
          <p:cNvPr id="8" name="Picture 7">
            <a:extLst>
              <a:ext uri="{FF2B5EF4-FFF2-40B4-BE49-F238E27FC236}">
                <a16:creationId xmlns:a16="http://schemas.microsoft.com/office/drawing/2014/main" id="{1910F287-581E-2B76-54E9-F77CA73C93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59056" y="293216"/>
            <a:ext cx="4330700" cy="6502400"/>
          </a:xfrm>
          <a:prstGeom prst="rect">
            <a:avLst/>
          </a:prstGeom>
        </p:spPr>
      </p:pic>
      <p:sp>
        <p:nvSpPr>
          <p:cNvPr id="9" name="TextBox 8">
            <a:extLst>
              <a:ext uri="{FF2B5EF4-FFF2-40B4-BE49-F238E27FC236}">
                <a16:creationId xmlns:a16="http://schemas.microsoft.com/office/drawing/2014/main" id="{35376565-1320-FC80-AA87-4E0D8A68811C}"/>
              </a:ext>
            </a:extLst>
          </p:cNvPr>
          <p:cNvSpPr txBox="1"/>
          <p:nvPr/>
        </p:nvSpPr>
        <p:spPr>
          <a:xfrm>
            <a:off x="3930650" y="6680200"/>
            <a:ext cx="4330700" cy="230832"/>
          </a:xfrm>
          <a:prstGeom prst="rect">
            <a:avLst/>
          </a:prstGeom>
          <a:noFill/>
        </p:spPr>
        <p:txBody>
          <a:bodyPr wrap="square" rtlCol="0">
            <a:spAutoFit/>
          </a:bodyPr>
          <a:lstStyle/>
          <a:p>
            <a:r>
              <a:rPr lang="en-US" sz="900">
                <a:hlinkClick r:id="rId3" tooltip="http://www.flickr.com/photos/emry/3876308489/"/>
              </a:rPr>
              <a:t>This Photo</a:t>
            </a:r>
            <a:r>
              <a:rPr lang="en-US" sz="900"/>
              <a:t> by Unknown Author is licensed under </a:t>
            </a:r>
            <a:r>
              <a:rPr lang="en-US" sz="900">
                <a:hlinkClick r:id="rId4" tooltip="https://creativecommons.org/licenses/by-nc-sa/3.0/"/>
              </a:rPr>
              <a:t>CC BY-SA-NC</a:t>
            </a:r>
            <a:endParaRPr lang="en-US" sz="900"/>
          </a:p>
        </p:txBody>
      </p:sp>
      <p:sp>
        <p:nvSpPr>
          <p:cNvPr id="4" name="Content Placeholder 3">
            <a:extLst>
              <a:ext uri="{FF2B5EF4-FFF2-40B4-BE49-F238E27FC236}">
                <a16:creationId xmlns:a16="http://schemas.microsoft.com/office/drawing/2014/main" id="{C597C769-570C-33ED-33C7-A203F4F7DCE3}"/>
              </a:ext>
            </a:extLst>
          </p:cNvPr>
          <p:cNvSpPr>
            <a:spLocks noGrp="1"/>
          </p:cNvSpPr>
          <p:nvPr>
            <p:ph idx="1"/>
          </p:nvPr>
        </p:nvSpPr>
        <p:spPr>
          <a:xfrm>
            <a:off x="838200" y="1380565"/>
            <a:ext cx="10515600" cy="5112310"/>
          </a:xfrm>
        </p:spPr>
        <p:txBody>
          <a:bodyPr/>
          <a:lstStyle/>
          <a:p>
            <a:r>
              <a:rPr lang="en-US" dirty="0"/>
              <a:t>New Paltz was founded by French</a:t>
            </a:r>
          </a:p>
          <a:p>
            <a:r>
              <a:rPr lang="en-US" dirty="0"/>
              <a:t>Huguenots, and Walloons</a:t>
            </a:r>
          </a:p>
          <a:p>
            <a:r>
              <a:rPr lang="en-US" dirty="0"/>
              <a:t>And many of the names are German</a:t>
            </a:r>
          </a:p>
          <a:p>
            <a:r>
              <a:rPr lang="en-US" dirty="0"/>
              <a:t>And built by its members </a:t>
            </a:r>
          </a:p>
          <a:p>
            <a:r>
              <a:rPr lang="en-US" dirty="0"/>
              <a:t>Not Dutch West India Company</a:t>
            </a:r>
          </a:p>
          <a:p>
            <a:r>
              <a:rPr lang="en-US" dirty="0"/>
              <a:t>Not the States General</a:t>
            </a:r>
          </a:p>
          <a:p>
            <a:r>
              <a:rPr lang="en-US" dirty="0"/>
              <a:t>Not the Dutch Reformed Church</a:t>
            </a:r>
          </a:p>
          <a:p>
            <a:pPr marL="0" indent="0">
              <a:buNone/>
            </a:pPr>
            <a:r>
              <a:rPr lang="en-US" dirty="0"/>
              <a:t>       Classis of Amsterdam…..</a:t>
            </a:r>
          </a:p>
          <a:p>
            <a:pPr marL="0" indent="0">
              <a:buNone/>
            </a:pPr>
            <a:r>
              <a:rPr lang="en-US" dirty="0"/>
              <a:t>Same goes for Sleepy Hollow church</a:t>
            </a:r>
          </a:p>
          <a:p>
            <a:pPr marL="0" indent="0">
              <a:buNone/>
            </a:pPr>
            <a:r>
              <a:rPr lang="en-US" dirty="0"/>
              <a:t>     by its patroon Frederick </a:t>
            </a:r>
            <a:r>
              <a:rPr lang="en-US" dirty="0" err="1"/>
              <a:t>Phillipse</a:t>
            </a:r>
            <a:endParaRPr lang="en-US" dirty="0"/>
          </a:p>
        </p:txBody>
      </p:sp>
    </p:spTree>
    <p:extLst>
      <p:ext uri="{BB962C8B-B14F-4D97-AF65-F5344CB8AC3E}">
        <p14:creationId xmlns:p14="http://schemas.microsoft.com/office/powerpoint/2010/main" val="120345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79FF-F50E-D6C9-6661-C63D38338283}"/>
              </a:ext>
            </a:extLst>
          </p:cNvPr>
          <p:cNvSpPr>
            <a:spLocks noGrp="1"/>
          </p:cNvSpPr>
          <p:nvPr>
            <p:ph type="title"/>
          </p:nvPr>
        </p:nvSpPr>
        <p:spPr/>
        <p:txBody>
          <a:bodyPr/>
          <a:lstStyle/>
          <a:p>
            <a:r>
              <a:rPr lang="en-US" dirty="0"/>
              <a:t>Company rules to 1796 bankrupt:</a:t>
            </a:r>
          </a:p>
        </p:txBody>
      </p:sp>
      <p:pic>
        <p:nvPicPr>
          <p:cNvPr id="8" name="Content Placeholder 7">
            <a:extLst>
              <a:ext uri="{FF2B5EF4-FFF2-40B4-BE49-F238E27FC236}">
                <a16:creationId xmlns:a16="http://schemas.microsoft.com/office/drawing/2014/main" id="{7F887124-99C1-5C8B-AA25-3C7BD9D71C73}"/>
              </a:ext>
            </a:extLst>
          </p:cNvPr>
          <p:cNvPicPr>
            <a:picLocks noGrp="1" noChangeAspect="1"/>
          </p:cNvPicPr>
          <p:nvPr>
            <p:ph sz="half" idx="1"/>
          </p:nvPr>
        </p:nvPicPr>
        <p:blipFill>
          <a:blip r:embed="rId2"/>
          <a:stretch>
            <a:fillRect/>
          </a:stretch>
        </p:blipFill>
        <p:spPr>
          <a:xfrm>
            <a:off x="774065" y="1281204"/>
            <a:ext cx="914400" cy="1752600"/>
          </a:xfrm>
        </p:spPr>
      </p:pic>
      <p:pic>
        <p:nvPicPr>
          <p:cNvPr id="6" name="Content Placeholder 5">
            <a:extLst>
              <a:ext uri="{FF2B5EF4-FFF2-40B4-BE49-F238E27FC236}">
                <a16:creationId xmlns:a16="http://schemas.microsoft.com/office/drawing/2014/main" id="{C0EFDE31-72C9-BB34-3BF3-6A71DBF47177}"/>
              </a:ext>
            </a:extLst>
          </p:cNvPr>
          <p:cNvPicPr>
            <a:picLocks noGrp="1" noChangeAspect="1"/>
          </p:cNvPicPr>
          <p:nvPr>
            <p:ph sz="half" idx="2"/>
          </p:nvPr>
        </p:nvPicPr>
        <p:blipFill>
          <a:blip r:embed="rId3"/>
          <a:stretch>
            <a:fillRect/>
          </a:stretch>
        </p:blipFill>
        <p:spPr>
          <a:xfrm>
            <a:off x="8621000" y="365125"/>
            <a:ext cx="3481070" cy="4351338"/>
          </a:xfrm>
        </p:spPr>
      </p:pic>
      <p:pic>
        <p:nvPicPr>
          <p:cNvPr id="10" name="Picture 9">
            <a:extLst>
              <a:ext uri="{FF2B5EF4-FFF2-40B4-BE49-F238E27FC236}">
                <a16:creationId xmlns:a16="http://schemas.microsoft.com/office/drawing/2014/main" id="{0DE60D41-46C2-7246-CF70-910E53B325B7}"/>
              </a:ext>
            </a:extLst>
          </p:cNvPr>
          <p:cNvPicPr>
            <a:picLocks noChangeAspect="1"/>
          </p:cNvPicPr>
          <p:nvPr/>
        </p:nvPicPr>
        <p:blipFill>
          <a:blip r:embed="rId4"/>
          <a:stretch>
            <a:fillRect/>
          </a:stretch>
        </p:blipFill>
        <p:spPr>
          <a:xfrm>
            <a:off x="1830465" y="2401094"/>
            <a:ext cx="4064000" cy="3200400"/>
          </a:xfrm>
          <a:prstGeom prst="rect">
            <a:avLst/>
          </a:prstGeom>
        </p:spPr>
      </p:pic>
      <p:pic>
        <p:nvPicPr>
          <p:cNvPr id="12" name="Picture 11">
            <a:extLst>
              <a:ext uri="{FF2B5EF4-FFF2-40B4-BE49-F238E27FC236}">
                <a16:creationId xmlns:a16="http://schemas.microsoft.com/office/drawing/2014/main" id="{183E94C3-5C18-0AD7-F73F-82FA7A4108F9}"/>
              </a:ext>
            </a:extLst>
          </p:cNvPr>
          <p:cNvPicPr>
            <a:picLocks noChangeAspect="1"/>
          </p:cNvPicPr>
          <p:nvPr/>
        </p:nvPicPr>
        <p:blipFill>
          <a:blip r:embed="rId5"/>
          <a:stretch>
            <a:fillRect/>
          </a:stretch>
        </p:blipFill>
        <p:spPr>
          <a:xfrm>
            <a:off x="6036465" y="1930400"/>
            <a:ext cx="2159000" cy="2997200"/>
          </a:xfrm>
          <a:prstGeom prst="rect">
            <a:avLst/>
          </a:prstGeom>
        </p:spPr>
      </p:pic>
    </p:spTree>
    <p:extLst>
      <p:ext uri="{BB962C8B-B14F-4D97-AF65-F5344CB8AC3E}">
        <p14:creationId xmlns:p14="http://schemas.microsoft.com/office/powerpoint/2010/main" val="190360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1170-A915-7349-A4A7-1334BDAE0D86}"/>
              </a:ext>
            </a:extLst>
          </p:cNvPr>
          <p:cNvSpPr>
            <a:spLocks noGrp="1"/>
          </p:cNvSpPr>
          <p:nvPr>
            <p:ph type="title"/>
          </p:nvPr>
        </p:nvSpPr>
        <p:spPr>
          <a:xfrm>
            <a:off x="838200" y="365125"/>
            <a:ext cx="10515600" cy="1058941"/>
          </a:xfrm>
        </p:spPr>
        <p:txBody>
          <a:bodyPr>
            <a:normAutofit fontScale="90000"/>
          </a:bodyPr>
          <a:lstStyle/>
          <a:p>
            <a:r>
              <a:rPr lang="en-US" dirty="0"/>
              <a:t>Bowne House, Queens, New York, </a:t>
            </a:r>
            <a:r>
              <a:rPr lang="en-US" dirty="0" err="1"/>
              <a:t>Remonstrants</a:t>
            </a:r>
            <a:r>
              <a:rPr lang="en-US" dirty="0"/>
              <a:t> Gather with Vander </a:t>
            </a:r>
            <a:r>
              <a:rPr lang="en-US" dirty="0" err="1"/>
              <a:t>Donck</a:t>
            </a:r>
            <a:r>
              <a:rPr lang="en-US" dirty="0"/>
              <a:t>, Francis Doughty</a:t>
            </a:r>
          </a:p>
        </p:txBody>
      </p:sp>
      <p:pic>
        <p:nvPicPr>
          <p:cNvPr id="5" name="Content Placeholder 4">
            <a:extLst>
              <a:ext uri="{FF2B5EF4-FFF2-40B4-BE49-F238E27FC236}">
                <a16:creationId xmlns:a16="http://schemas.microsoft.com/office/drawing/2014/main" id="{9F9C8E48-2C2E-0D68-C15B-F08D16A26430}"/>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837481" y="1424066"/>
            <a:ext cx="7330189" cy="5186596"/>
          </a:xfrm>
        </p:spPr>
      </p:pic>
      <p:sp>
        <p:nvSpPr>
          <p:cNvPr id="6" name="TextBox 5">
            <a:extLst>
              <a:ext uri="{FF2B5EF4-FFF2-40B4-BE49-F238E27FC236}">
                <a16:creationId xmlns:a16="http://schemas.microsoft.com/office/drawing/2014/main" id="{64D641BF-184E-3FC9-9916-DC0DBE6FC867}"/>
              </a:ext>
            </a:extLst>
          </p:cNvPr>
          <p:cNvSpPr txBox="1"/>
          <p:nvPr/>
        </p:nvSpPr>
        <p:spPr>
          <a:xfrm>
            <a:off x="2428407" y="6097587"/>
            <a:ext cx="6912443" cy="230832"/>
          </a:xfrm>
          <a:prstGeom prst="rect">
            <a:avLst/>
          </a:prstGeom>
          <a:noFill/>
        </p:spPr>
        <p:txBody>
          <a:bodyPr wrap="square" rtlCol="0">
            <a:spAutoFit/>
          </a:bodyPr>
          <a:lstStyle/>
          <a:p>
            <a:r>
              <a:rPr lang="en-US" sz="900">
                <a:hlinkClick r:id="rId3" tooltip="https://www.flickr.com/photos/wallyg/364943019/"/>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89713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9C9E-7EB4-AB4B-96AD-27D928852DD7}"/>
              </a:ext>
            </a:extLst>
          </p:cNvPr>
          <p:cNvSpPr>
            <a:spLocks noGrp="1"/>
          </p:cNvSpPr>
          <p:nvPr>
            <p:ph type="title"/>
          </p:nvPr>
        </p:nvSpPr>
        <p:spPr/>
        <p:txBody>
          <a:bodyPr/>
          <a:lstStyle/>
          <a:p>
            <a:r>
              <a:rPr lang="en-US" dirty="0"/>
              <a:t>The downfall of Stuyvesant, penned first by Adrian Vander </a:t>
            </a:r>
            <a:r>
              <a:rPr lang="en-US" dirty="0" err="1"/>
              <a:t>Donck</a:t>
            </a:r>
            <a:r>
              <a:rPr lang="en-US" dirty="0"/>
              <a:t>, d. 1656.</a:t>
            </a:r>
          </a:p>
        </p:txBody>
      </p:sp>
      <p:sp>
        <p:nvSpPr>
          <p:cNvPr id="3" name="Content Placeholder 2">
            <a:extLst>
              <a:ext uri="{FF2B5EF4-FFF2-40B4-BE49-F238E27FC236}">
                <a16:creationId xmlns:a16="http://schemas.microsoft.com/office/drawing/2014/main" id="{CA077051-AC0D-2048-9582-893B7C9D421E}"/>
              </a:ext>
            </a:extLst>
          </p:cNvPr>
          <p:cNvSpPr>
            <a:spLocks noGrp="1"/>
          </p:cNvSpPr>
          <p:nvPr>
            <p:ph idx="1"/>
          </p:nvPr>
        </p:nvSpPr>
        <p:spPr>
          <a:xfrm>
            <a:off x="838200" y="1690687"/>
            <a:ext cx="10515600" cy="4802187"/>
          </a:xfrm>
        </p:spPr>
        <p:txBody>
          <a:bodyPr>
            <a:normAutofit/>
          </a:bodyPr>
          <a:lstStyle/>
          <a:p>
            <a:r>
              <a:rPr lang="en-US" dirty="0"/>
              <a:t>. Elders,  other citizens and pastors like Doughty (Vander </a:t>
            </a:r>
            <a:r>
              <a:rPr lang="en-US" dirty="0" err="1"/>
              <a:t>Donck’s</a:t>
            </a:r>
            <a:r>
              <a:rPr lang="en-US" dirty="0"/>
              <a:t> father in law) in churches of Long Island, Presbyterian and Reformed, join to make a strong, angry appeal about deprivation of civil rights.</a:t>
            </a:r>
          </a:p>
          <a:p>
            <a:r>
              <a:rPr lang="en-US" dirty="0"/>
              <a:t>Objections to slavery are bitter, and include failure of VOC to send competent schoolmasters or make any efforts with blacks, or Indians, or the settlers’ own children, in instruction.</a:t>
            </a:r>
          </a:p>
          <a:p>
            <a:r>
              <a:rPr lang="en-US" dirty="0"/>
              <a:t>Flushing Remonstrance is a key civil rights outcry to Dutch lords, son behalf of angry, righteous citizens, coached by Vander </a:t>
            </a:r>
            <a:r>
              <a:rPr lang="en-US" dirty="0" err="1"/>
              <a:t>Donck</a:t>
            </a:r>
            <a:r>
              <a:rPr lang="en-US" dirty="0"/>
              <a:t>.</a:t>
            </a:r>
          </a:p>
          <a:p>
            <a:r>
              <a:rPr lang="en-US" dirty="0"/>
              <a:t>Vander </a:t>
            </a:r>
            <a:r>
              <a:rPr lang="en-US" dirty="0" err="1"/>
              <a:t>Donck</a:t>
            </a:r>
            <a:r>
              <a:rPr lang="en-US" dirty="0"/>
              <a:t> had a long and useful relationship to </a:t>
            </a:r>
            <a:r>
              <a:rPr lang="en-US" dirty="0" err="1"/>
              <a:t>Megapolensis</a:t>
            </a:r>
            <a:r>
              <a:rPr lang="en-US" dirty="0"/>
              <a:t>, who served 22 years of the 87 “pastor years” of DRC clergy, 1628, in close friendship and cooperation as both studied the Indians.</a:t>
            </a:r>
          </a:p>
        </p:txBody>
      </p:sp>
    </p:spTree>
    <p:extLst>
      <p:ext uri="{BB962C8B-B14F-4D97-AF65-F5344CB8AC3E}">
        <p14:creationId xmlns:p14="http://schemas.microsoft.com/office/powerpoint/2010/main" val="423466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BE8F-167E-9D4C-A7AE-71C55045F860}"/>
              </a:ext>
            </a:extLst>
          </p:cNvPr>
          <p:cNvSpPr>
            <a:spLocks noGrp="1"/>
          </p:cNvSpPr>
          <p:nvPr>
            <p:ph type="title"/>
          </p:nvPr>
        </p:nvSpPr>
        <p:spPr>
          <a:xfrm>
            <a:off x="838200" y="365125"/>
            <a:ext cx="10515600" cy="1144361"/>
          </a:xfrm>
        </p:spPr>
        <p:txBody>
          <a:bodyPr>
            <a:normAutofit fontScale="90000"/>
          </a:bodyPr>
          <a:lstStyle/>
          <a:p>
            <a:r>
              <a:rPr lang="en-US" dirty="0"/>
              <a:t>Reformed Elders and Laity Guide Orphan churches who arise and grow without clergy.</a:t>
            </a:r>
          </a:p>
        </p:txBody>
      </p:sp>
      <p:sp>
        <p:nvSpPr>
          <p:cNvPr id="3" name="Content Placeholder 2">
            <a:extLst>
              <a:ext uri="{FF2B5EF4-FFF2-40B4-BE49-F238E27FC236}">
                <a16:creationId xmlns:a16="http://schemas.microsoft.com/office/drawing/2014/main" id="{3F71294A-0C09-4B4F-B7C3-421790DB97BA}"/>
              </a:ext>
            </a:extLst>
          </p:cNvPr>
          <p:cNvSpPr>
            <a:spLocks noGrp="1"/>
          </p:cNvSpPr>
          <p:nvPr>
            <p:ph sz="half" idx="1"/>
          </p:nvPr>
        </p:nvSpPr>
        <p:spPr>
          <a:xfrm>
            <a:off x="483507" y="1510212"/>
            <a:ext cx="6081485" cy="4758963"/>
          </a:xfrm>
        </p:spPr>
        <p:txBody>
          <a:bodyPr>
            <a:normAutofit lnSpcReduction="10000"/>
          </a:bodyPr>
          <a:lstStyle/>
          <a:p>
            <a:r>
              <a:rPr lang="en-US" dirty="0"/>
              <a:t>Across Europe, mid 1600s, middle class people seized literacy, especially Protestants. </a:t>
            </a:r>
          </a:p>
          <a:p>
            <a:r>
              <a:rPr lang="en-US" dirty="0"/>
              <a:t>Leiden Univ dedicated in 1570s</a:t>
            </a:r>
          </a:p>
          <a:p>
            <a:r>
              <a:rPr lang="en-US" dirty="0"/>
              <a:t>Telescopes, astronomy, biology , maps and navigation, cartography.  Dutch science takes huge strides. Common people can attain ed. equivalent to H.S.  </a:t>
            </a:r>
          </a:p>
          <a:p>
            <a:r>
              <a:rPr lang="en-US" dirty="0"/>
              <a:t>Netherlands had highest literacy rates in Europe (85% in 1701). This would reflect in church membership.</a:t>
            </a:r>
          </a:p>
          <a:p>
            <a:endParaRPr lang="en-US" dirty="0"/>
          </a:p>
        </p:txBody>
      </p:sp>
      <p:sp>
        <p:nvSpPr>
          <p:cNvPr id="5" name="Content Placeholder 4">
            <a:extLst>
              <a:ext uri="{FF2B5EF4-FFF2-40B4-BE49-F238E27FC236}">
                <a16:creationId xmlns:a16="http://schemas.microsoft.com/office/drawing/2014/main" id="{B4957A15-B3CC-0DA4-2363-FAAB920FAF2D}"/>
              </a:ext>
            </a:extLst>
          </p:cNvPr>
          <p:cNvSpPr>
            <a:spLocks noGrp="1"/>
          </p:cNvSpPr>
          <p:nvPr>
            <p:ph sz="half" idx="2"/>
          </p:nvPr>
        </p:nvSpPr>
        <p:spPr>
          <a:xfrm>
            <a:off x="6564992" y="1509486"/>
            <a:ext cx="5181600" cy="4759689"/>
          </a:xfrm>
        </p:spPr>
        <p:txBody>
          <a:bodyPr>
            <a:normAutofit lnSpcReduction="10000"/>
          </a:bodyPr>
          <a:lstStyle/>
          <a:p>
            <a:pPr marL="0" indent="0">
              <a:buNone/>
            </a:pPr>
            <a:r>
              <a:rPr lang="en-US" dirty="0"/>
              <a:t>Common books laity had in home:</a:t>
            </a:r>
          </a:p>
          <a:p>
            <a:pPr marL="0" indent="0">
              <a:buNone/>
            </a:pPr>
            <a:r>
              <a:rPr lang="en-US" dirty="0"/>
              <a:t>. Foxe’s Boke of Martyrs</a:t>
            </a:r>
          </a:p>
          <a:p>
            <a:pPr marL="0" indent="0">
              <a:buNone/>
            </a:pPr>
            <a:r>
              <a:rPr lang="en-US" dirty="0"/>
              <a:t>. The Pilgrim’s Progress</a:t>
            </a:r>
          </a:p>
          <a:p>
            <a:pPr marL="0" indent="0">
              <a:buNone/>
            </a:pPr>
            <a:r>
              <a:rPr lang="en-US" dirty="0"/>
              <a:t>. Vander </a:t>
            </a:r>
            <a:r>
              <a:rPr lang="en-US" dirty="0" err="1"/>
              <a:t>Donck’s</a:t>
            </a:r>
            <a:r>
              <a:rPr lang="en-US" dirty="0"/>
              <a:t> Description</a:t>
            </a:r>
          </a:p>
          <a:p>
            <a:pPr marL="0" indent="0">
              <a:buNone/>
            </a:pPr>
            <a:r>
              <a:rPr lang="en-US" dirty="0"/>
              <a:t>. Almanacs</a:t>
            </a:r>
          </a:p>
          <a:p>
            <a:pPr marL="0" indent="0">
              <a:buNone/>
            </a:pPr>
            <a:r>
              <a:rPr lang="en-US" dirty="0"/>
              <a:t>. For educated people, folk tales</a:t>
            </a:r>
          </a:p>
          <a:p>
            <a:pPr marL="0" indent="0">
              <a:buNone/>
            </a:pPr>
            <a:r>
              <a:rPr lang="en-US" dirty="0"/>
              <a:t>. Meditations, Sermons, Hymns</a:t>
            </a:r>
          </a:p>
          <a:p>
            <a:pPr marL="0" indent="0">
              <a:buNone/>
            </a:pPr>
            <a:r>
              <a:rPr lang="en-US" dirty="0"/>
              <a:t>. Genevan Psalter (of 126 hymns)</a:t>
            </a:r>
          </a:p>
          <a:p>
            <a:pPr marL="0" indent="0">
              <a:buNone/>
            </a:pPr>
            <a:r>
              <a:rPr lang="en-US" dirty="0"/>
              <a:t>Heidelberg Catechism, Belgic Confession for Reformed churches</a:t>
            </a:r>
          </a:p>
        </p:txBody>
      </p:sp>
    </p:spTree>
    <p:extLst>
      <p:ext uri="{BB962C8B-B14F-4D97-AF65-F5344CB8AC3E}">
        <p14:creationId xmlns:p14="http://schemas.microsoft.com/office/powerpoint/2010/main" val="2407036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C22D5-DE8B-1225-FB16-BA908270779B}"/>
              </a:ext>
            </a:extLst>
          </p:cNvPr>
          <p:cNvSpPr>
            <a:spLocks noGrp="1"/>
          </p:cNvSpPr>
          <p:nvPr>
            <p:ph type="title"/>
          </p:nvPr>
        </p:nvSpPr>
        <p:spPr/>
        <p:txBody>
          <a:bodyPr/>
          <a:lstStyle/>
          <a:p>
            <a:r>
              <a:rPr lang="en-US" dirty="0"/>
              <a:t>Schools of the New Netherlands/ New York</a:t>
            </a:r>
          </a:p>
        </p:txBody>
      </p:sp>
      <p:sp>
        <p:nvSpPr>
          <p:cNvPr id="5" name="Content Placeholder 4">
            <a:extLst>
              <a:ext uri="{FF2B5EF4-FFF2-40B4-BE49-F238E27FC236}">
                <a16:creationId xmlns:a16="http://schemas.microsoft.com/office/drawing/2014/main" id="{EC0D99A1-6D15-2864-5420-E58D3849946C}"/>
              </a:ext>
            </a:extLst>
          </p:cNvPr>
          <p:cNvSpPr>
            <a:spLocks noGrp="1"/>
          </p:cNvSpPr>
          <p:nvPr>
            <p:ph sz="half" idx="1"/>
          </p:nvPr>
        </p:nvSpPr>
        <p:spPr>
          <a:xfrm>
            <a:off x="838200" y="1439333"/>
            <a:ext cx="5580648" cy="4737630"/>
          </a:xfrm>
        </p:spPr>
        <p:txBody>
          <a:bodyPr>
            <a:normAutofit fontScale="92500" lnSpcReduction="10000"/>
          </a:bodyPr>
          <a:lstStyle/>
          <a:p>
            <a:r>
              <a:rPr lang="en-US" dirty="0"/>
              <a:t>Population of NN rose to about about 3,000 in under 20 years in NN y 1643.</a:t>
            </a:r>
          </a:p>
          <a:p>
            <a:r>
              <a:rPr lang="en-US" dirty="0"/>
              <a:t>. The VOC failed by 1796 but schools rooted in early years continued.</a:t>
            </a:r>
          </a:p>
          <a:p>
            <a:r>
              <a:rPr lang="en-US" dirty="0"/>
              <a:t>Northern “runaways” disappear in place.. Some form secret Sunday schools,  in NYC/s large black pop.</a:t>
            </a:r>
          </a:p>
          <a:p>
            <a:r>
              <a:rPr lang="en-US" dirty="0"/>
              <a:t>Masons, carpenters, builders, etc. arise in Northern states after 1780</a:t>
            </a:r>
          </a:p>
          <a:p>
            <a:r>
              <a:rPr lang="en-US" dirty="0"/>
              <a:t>Literate slaves existed, including among clergy, other than </a:t>
            </a:r>
            <a:r>
              <a:rPr lang="en-US" dirty="0" err="1"/>
              <a:t>Capitein</a:t>
            </a:r>
            <a:r>
              <a:rPr lang="en-US" dirty="0"/>
              <a:t>.</a:t>
            </a:r>
          </a:p>
          <a:p>
            <a:r>
              <a:rPr lang="en-US" dirty="0"/>
              <a:t>Routes lead to NYC by 1839 FD</a:t>
            </a:r>
          </a:p>
        </p:txBody>
      </p:sp>
      <p:pic>
        <p:nvPicPr>
          <p:cNvPr id="13" name="Content Placeholder 12">
            <a:extLst>
              <a:ext uri="{FF2B5EF4-FFF2-40B4-BE49-F238E27FC236}">
                <a16:creationId xmlns:a16="http://schemas.microsoft.com/office/drawing/2014/main" id="{08C3FD8D-40D1-E2EE-5216-F3FDCC34A006}"/>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418848" y="1608176"/>
            <a:ext cx="4934952" cy="3453568"/>
          </a:xfrm>
        </p:spPr>
      </p:pic>
      <p:sp>
        <p:nvSpPr>
          <p:cNvPr id="14" name="TextBox 13">
            <a:extLst>
              <a:ext uri="{FF2B5EF4-FFF2-40B4-BE49-F238E27FC236}">
                <a16:creationId xmlns:a16="http://schemas.microsoft.com/office/drawing/2014/main" id="{BDFD5735-618F-1864-E963-DBB8A875D606}"/>
              </a:ext>
            </a:extLst>
          </p:cNvPr>
          <p:cNvSpPr txBox="1"/>
          <p:nvPr/>
        </p:nvSpPr>
        <p:spPr>
          <a:xfrm>
            <a:off x="6418848" y="5061744"/>
            <a:ext cx="4934952" cy="230832"/>
          </a:xfrm>
          <a:prstGeom prst="rect">
            <a:avLst/>
          </a:prstGeom>
          <a:noFill/>
        </p:spPr>
        <p:txBody>
          <a:bodyPr wrap="square" rtlCol="0">
            <a:spAutoFit/>
          </a:bodyPr>
          <a:lstStyle/>
          <a:p>
            <a:r>
              <a:rPr lang="en-US" sz="900">
                <a:hlinkClick r:id="rId3" tooltip="https://www.flickr.com/photos/agathman/13359422673"/>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431666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3AFF-ECA1-B128-14F1-99DFFEC433B9}"/>
              </a:ext>
            </a:extLst>
          </p:cNvPr>
          <p:cNvSpPr>
            <a:spLocks noGrp="1"/>
          </p:cNvSpPr>
          <p:nvPr>
            <p:ph type="title"/>
          </p:nvPr>
        </p:nvSpPr>
        <p:spPr/>
        <p:txBody>
          <a:bodyPr/>
          <a:lstStyle/>
          <a:p>
            <a:r>
              <a:rPr lang="en-US" dirty="0"/>
              <a:t>By 1850, 3</a:t>
            </a:r>
            <a:r>
              <a:rPr lang="en-US" baseline="30000" dirty="0"/>
              <a:t>rd</a:t>
            </a:r>
            <a:r>
              <a:rPr lang="en-US" dirty="0"/>
              <a:t> generation</a:t>
            </a:r>
          </a:p>
        </p:txBody>
      </p:sp>
      <p:pic>
        <p:nvPicPr>
          <p:cNvPr id="6" name="Content Placeholder 5">
            <a:extLst>
              <a:ext uri="{FF2B5EF4-FFF2-40B4-BE49-F238E27FC236}">
                <a16:creationId xmlns:a16="http://schemas.microsoft.com/office/drawing/2014/main" id="{801A23F1-0B07-B9F1-5BF3-5DCB49465D96}"/>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1019331" y="1931575"/>
            <a:ext cx="5000470" cy="3047619"/>
          </a:xfrm>
        </p:spPr>
      </p:pic>
      <p:sp>
        <p:nvSpPr>
          <p:cNvPr id="4" name="Content Placeholder 3">
            <a:extLst>
              <a:ext uri="{FF2B5EF4-FFF2-40B4-BE49-F238E27FC236}">
                <a16:creationId xmlns:a16="http://schemas.microsoft.com/office/drawing/2014/main" id="{E2B37BA2-57DA-5210-D1B2-998176CDC3CF}"/>
              </a:ext>
            </a:extLst>
          </p:cNvPr>
          <p:cNvSpPr>
            <a:spLocks noGrp="1"/>
          </p:cNvSpPr>
          <p:nvPr>
            <p:ph sz="half" idx="2"/>
          </p:nvPr>
        </p:nvSpPr>
        <p:spPr>
          <a:xfrm>
            <a:off x="6172200" y="644577"/>
            <a:ext cx="5181600" cy="5532386"/>
          </a:xfrm>
        </p:spPr>
        <p:txBody>
          <a:bodyPr>
            <a:normAutofit lnSpcReduction="10000"/>
          </a:bodyPr>
          <a:lstStyle/>
          <a:p>
            <a:pPr marL="0" indent="0">
              <a:buNone/>
            </a:pPr>
            <a:r>
              <a:rPr lang="en-US" dirty="0"/>
              <a:t>  As soon as the slaves had lived among English speaking people e second and third generations (20-40 years) could attend a church service.   Some had been churched since 1600s. As slaves who spoke Dutch from birth joined churches, some remained RCA, formed in 1700s.</a:t>
            </a:r>
          </a:p>
          <a:p>
            <a:pPr marL="0" indent="0">
              <a:buNone/>
            </a:pPr>
            <a:r>
              <a:rPr lang="en-US" dirty="0"/>
              <a:t>Douglass meets a network of free blacks who help him after escape, in religion. David Ruggles.</a:t>
            </a:r>
          </a:p>
          <a:p>
            <a:pPr marL="0" indent="0">
              <a:buNone/>
            </a:pPr>
            <a:r>
              <a:rPr lang="en-US" dirty="0"/>
              <a:t>Remarkable entries into the early records of the Dutch churches. Beginnings of black preachers</a:t>
            </a:r>
          </a:p>
        </p:txBody>
      </p:sp>
      <p:sp>
        <p:nvSpPr>
          <p:cNvPr id="7" name="TextBox 6">
            <a:extLst>
              <a:ext uri="{FF2B5EF4-FFF2-40B4-BE49-F238E27FC236}">
                <a16:creationId xmlns:a16="http://schemas.microsoft.com/office/drawing/2014/main" id="{0E92D545-A739-D497-708D-9848CA20910E}"/>
              </a:ext>
            </a:extLst>
          </p:cNvPr>
          <p:cNvSpPr txBox="1"/>
          <p:nvPr/>
        </p:nvSpPr>
        <p:spPr>
          <a:xfrm>
            <a:off x="1019331" y="4979194"/>
            <a:ext cx="5000470" cy="230832"/>
          </a:xfrm>
          <a:prstGeom prst="rect">
            <a:avLst/>
          </a:prstGeom>
          <a:noFill/>
        </p:spPr>
        <p:txBody>
          <a:bodyPr wrap="square" rtlCol="0">
            <a:spAutoFit/>
          </a:bodyPr>
          <a:lstStyle/>
          <a:p>
            <a:r>
              <a:rPr lang="en-US" sz="900">
                <a:hlinkClick r:id="rId3" tooltip="https://betweenthegateposts.blogspot.com/2013/11/peggys-letter-seeking-family-separated.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176702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D1DF-B092-7A4F-912F-2F1E5478AAB0}"/>
              </a:ext>
            </a:extLst>
          </p:cNvPr>
          <p:cNvSpPr>
            <a:spLocks noGrp="1"/>
          </p:cNvSpPr>
          <p:nvPr>
            <p:ph type="title"/>
          </p:nvPr>
        </p:nvSpPr>
        <p:spPr>
          <a:xfrm>
            <a:off x="838200" y="365125"/>
            <a:ext cx="10515600" cy="874395"/>
          </a:xfrm>
        </p:spPr>
        <p:txBody>
          <a:bodyPr/>
          <a:lstStyle/>
          <a:p>
            <a:r>
              <a:rPr lang="en-US" dirty="0"/>
              <a:t>Reformed Polity Fits Free People, Diverse?</a:t>
            </a:r>
          </a:p>
        </p:txBody>
      </p:sp>
      <p:sp>
        <p:nvSpPr>
          <p:cNvPr id="3" name="Content Placeholder 2">
            <a:extLst>
              <a:ext uri="{FF2B5EF4-FFF2-40B4-BE49-F238E27FC236}">
                <a16:creationId xmlns:a16="http://schemas.microsoft.com/office/drawing/2014/main" id="{A50DF5B8-B01B-564D-84C7-1857618E483D}"/>
              </a:ext>
            </a:extLst>
          </p:cNvPr>
          <p:cNvSpPr>
            <a:spLocks noGrp="1"/>
          </p:cNvSpPr>
          <p:nvPr>
            <p:ph idx="1"/>
          </p:nvPr>
        </p:nvSpPr>
        <p:spPr>
          <a:xfrm>
            <a:off x="838200" y="986590"/>
            <a:ext cx="10672482" cy="5190374"/>
          </a:xfrm>
        </p:spPr>
        <p:txBody>
          <a:bodyPr>
            <a:normAutofit fontScale="85000" lnSpcReduction="20000"/>
          </a:bodyPr>
          <a:lstStyle/>
          <a:p>
            <a:r>
              <a:rPr lang="en-US" dirty="0"/>
              <a:t>Marriage not a sacrament for Protestants.  It is civil law, not ecclesiastical.</a:t>
            </a:r>
          </a:p>
          <a:p>
            <a:r>
              <a:rPr lang="en-US" dirty="0"/>
              <a:t>Black from the beginning, even if still NY  or NJ slaves before 1828, do have </a:t>
            </a:r>
            <a:r>
              <a:rPr lang="en-US" u="sng" dirty="0"/>
              <a:t>votes in congregational matters</a:t>
            </a:r>
            <a:r>
              <a:rPr lang="en-US" dirty="0"/>
              <a:t>, Livingston specifies blacks are to be equally honored and recorded in the church as any marriage, baptism or funeral. </a:t>
            </a:r>
          </a:p>
          <a:p>
            <a:r>
              <a:rPr lang="en-US" dirty="0"/>
              <a:t>Not true that Reformed Churches in 1664, had formed to ban Catholics. Clergy/elder discretion  Discretion: The ocean is wide and the Classis of Amsterdam is far away. And by the late 1700s they had a classis in America; goodbye, C of A. No new conversion or re-baptism needed to come in.</a:t>
            </a:r>
          </a:p>
          <a:p>
            <a:r>
              <a:rPr lang="en-US" dirty="0"/>
              <a:t>The (simple?) Heidelberg Catechism covers:  Apostles’ Creed, 10 Commandments, 2 sacraments  (baptism and communion), Lord’s Prayer  Religion is of the heart. Scorn hypocrisy.  The 126 answers say little/nothing about hell. Presumes the children are in Christian homes and do not need a conversion, no need to “Preach hellfire.”  Treated as growing in faith – not a “come to Jesus” altar call.</a:t>
            </a:r>
          </a:p>
          <a:p>
            <a:r>
              <a:rPr lang="en-US" dirty="0"/>
              <a:t>In early 1800s South, see FD’s description of how slaveholders teach the Lord’s Prayer; how slaveholders send fat clergy down to quarters and do soapbox messages on obedience; how Sunday school crushed..</a:t>
            </a:r>
          </a:p>
        </p:txBody>
      </p:sp>
    </p:spTree>
    <p:extLst>
      <p:ext uri="{BB962C8B-B14F-4D97-AF65-F5344CB8AC3E}">
        <p14:creationId xmlns:p14="http://schemas.microsoft.com/office/powerpoint/2010/main" val="70501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CBDE7-0B31-A72A-325F-62DD5FD762AA}"/>
              </a:ext>
            </a:extLst>
          </p:cNvPr>
          <p:cNvSpPr>
            <a:spLocks noGrp="1"/>
          </p:cNvSpPr>
          <p:nvPr>
            <p:ph type="title"/>
          </p:nvPr>
        </p:nvSpPr>
        <p:spPr>
          <a:xfrm>
            <a:off x="838200" y="365125"/>
            <a:ext cx="10515600" cy="1073931"/>
          </a:xfrm>
        </p:spPr>
        <p:txBody>
          <a:bodyPr/>
          <a:lstStyle/>
          <a:p>
            <a:r>
              <a:rPr lang="en-US" dirty="0"/>
              <a:t>What is so hard about the Heidelberg??</a:t>
            </a:r>
          </a:p>
        </p:txBody>
      </p:sp>
      <p:sp>
        <p:nvSpPr>
          <p:cNvPr id="3" name="Content Placeholder 2">
            <a:extLst>
              <a:ext uri="{FF2B5EF4-FFF2-40B4-BE49-F238E27FC236}">
                <a16:creationId xmlns:a16="http://schemas.microsoft.com/office/drawing/2014/main" id="{E319F359-87F9-ACED-C181-6155D2D24885}"/>
              </a:ext>
            </a:extLst>
          </p:cNvPr>
          <p:cNvSpPr>
            <a:spLocks noGrp="1"/>
          </p:cNvSpPr>
          <p:nvPr>
            <p:ph sz="half" idx="1"/>
          </p:nvPr>
        </p:nvSpPr>
        <p:spPr>
          <a:xfrm>
            <a:off x="838199" y="1439056"/>
            <a:ext cx="5472659" cy="4737907"/>
          </a:xfrm>
        </p:spPr>
        <p:txBody>
          <a:bodyPr>
            <a:normAutofit fontScale="92500"/>
          </a:bodyPr>
          <a:lstStyle/>
          <a:p>
            <a:r>
              <a:rPr lang="en-US" u="sng" dirty="0"/>
              <a:t>Explains 5 essentials of the faith</a:t>
            </a:r>
            <a:r>
              <a:rPr lang="en-US" dirty="0"/>
              <a:t>:</a:t>
            </a:r>
          </a:p>
          <a:p>
            <a:pPr lvl="1"/>
            <a:r>
              <a:rPr lang="en-US" dirty="0"/>
              <a:t>Apostles’ Creed : trinity (30 sec.)</a:t>
            </a:r>
          </a:p>
          <a:p>
            <a:pPr lvl="1"/>
            <a:r>
              <a:rPr lang="en-US" dirty="0"/>
              <a:t>Explained phrase by phrase, for kids</a:t>
            </a:r>
          </a:p>
          <a:p>
            <a:pPr lvl="1"/>
            <a:r>
              <a:rPr lang="en-US" dirty="0"/>
              <a:t>2 Sacraments: baptism, communion</a:t>
            </a:r>
          </a:p>
          <a:p>
            <a:pPr lvl="1"/>
            <a:r>
              <a:rPr lang="en-US" dirty="0"/>
              <a:t>10 commandments</a:t>
            </a:r>
          </a:p>
          <a:p>
            <a:pPr lvl="1"/>
            <a:r>
              <a:rPr lang="en-US" dirty="0"/>
              <a:t>Lord’s Prayer</a:t>
            </a:r>
          </a:p>
        </p:txBody>
      </p:sp>
      <p:sp>
        <p:nvSpPr>
          <p:cNvPr id="4" name="Content Placeholder 3">
            <a:extLst>
              <a:ext uri="{FF2B5EF4-FFF2-40B4-BE49-F238E27FC236}">
                <a16:creationId xmlns:a16="http://schemas.microsoft.com/office/drawing/2014/main" id="{43460C99-FA9A-23DC-F030-2342114B93CA}"/>
              </a:ext>
            </a:extLst>
          </p:cNvPr>
          <p:cNvSpPr>
            <a:spLocks noGrp="1"/>
          </p:cNvSpPr>
          <p:nvPr>
            <p:ph sz="half" idx="2"/>
          </p:nvPr>
        </p:nvSpPr>
        <p:spPr>
          <a:xfrm>
            <a:off x="6172200" y="1238250"/>
            <a:ext cx="5181600" cy="4938713"/>
          </a:xfrm>
        </p:spPr>
        <p:txBody>
          <a:bodyPr>
            <a:normAutofit fontScale="92500"/>
          </a:bodyPr>
          <a:lstStyle/>
          <a:p>
            <a:r>
              <a:rPr lang="en-US" dirty="0"/>
              <a:t>Q:  How long does it take to say the alphabet, then count to ten?</a:t>
            </a:r>
          </a:p>
          <a:p>
            <a:r>
              <a:rPr lang="en-US" dirty="0"/>
              <a:t>A: 30 seconds. One can also recite Apostles’ Creed in 30” </a:t>
            </a:r>
          </a:p>
          <a:p>
            <a:r>
              <a:rPr lang="en-US" dirty="0"/>
              <a:t>The Lord’s Prayer= 13 seconds .</a:t>
            </a:r>
          </a:p>
          <a:p>
            <a:r>
              <a:rPr lang="en-US" dirty="0"/>
              <a:t>Rote Memory work is no good unless explained, but children do learn concepts with a teacher.</a:t>
            </a:r>
          </a:p>
          <a:p>
            <a:r>
              <a:rPr lang="en-US" dirty="0"/>
              <a:t>Nothing is wrong with teaching children a bit over their heads. Catechisms suggest common words to do that – at home or church!</a:t>
            </a:r>
          </a:p>
        </p:txBody>
      </p:sp>
      <p:pic>
        <p:nvPicPr>
          <p:cNvPr id="6" name="Picture 5">
            <a:extLst>
              <a:ext uri="{FF2B5EF4-FFF2-40B4-BE49-F238E27FC236}">
                <a16:creationId xmlns:a16="http://schemas.microsoft.com/office/drawing/2014/main" id="{3238AB25-A13F-9BD9-1C19-758C8102463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505200" y="3429000"/>
            <a:ext cx="2667000" cy="3175000"/>
          </a:xfrm>
          <a:prstGeom prst="rect">
            <a:avLst/>
          </a:prstGeom>
        </p:spPr>
      </p:pic>
      <p:sp>
        <p:nvSpPr>
          <p:cNvPr id="7" name="TextBox 6">
            <a:extLst>
              <a:ext uri="{FF2B5EF4-FFF2-40B4-BE49-F238E27FC236}">
                <a16:creationId xmlns:a16="http://schemas.microsoft.com/office/drawing/2014/main" id="{4CD05FB1-A5A4-DBAB-D482-4EE1C0B849C0}"/>
              </a:ext>
            </a:extLst>
          </p:cNvPr>
          <p:cNvSpPr txBox="1"/>
          <p:nvPr/>
        </p:nvSpPr>
        <p:spPr>
          <a:xfrm>
            <a:off x="3505200" y="6604000"/>
            <a:ext cx="2667000" cy="369332"/>
          </a:xfrm>
          <a:prstGeom prst="rect">
            <a:avLst/>
          </a:prstGeom>
          <a:noFill/>
        </p:spPr>
        <p:txBody>
          <a:bodyPr wrap="square" rtlCol="0">
            <a:spAutoFit/>
          </a:bodyPr>
          <a:lstStyle/>
          <a:p>
            <a:r>
              <a:rPr lang="en-US" sz="900">
                <a:hlinkClick r:id="rId3" tooltip="https://www.flickr.com/photos/mohistory/11968907554/in/photostream/"/>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648914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104D8-E1F0-6341-454A-87D85B0D31FB}"/>
              </a:ext>
            </a:extLst>
          </p:cNvPr>
          <p:cNvSpPr>
            <a:spLocks noGrp="1"/>
          </p:cNvSpPr>
          <p:nvPr>
            <p:ph type="title"/>
          </p:nvPr>
        </p:nvSpPr>
        <p:spPr/>
        <p:txBody>
          <a:bodyPr/>
          <a:lstStyle/>
          <a:p>
            <a:br>
              <a:rPr lang="en-US" dirty="0"/>
            </a:br>
            <a:r>
              <a:rPr lang="en-US" dirty="0"/>
              <a:t>Early Map of New Netherland</a:t>
            </a:r>
          </a:p>
        </p:txBody>
      </p:sp>
      <p:pic>
        <p:nvPicPr>
          <p:cNvPr id="5" name="Content Placeholder 4">
            <a:extLst>
              <a:ext uri="{FF2B5EF4-FFF2-40B4-BE49-F238E27FC236}">
                <a16:creationId xmlns:a16="http://schemas.microsoft.com/office/drawing/2014/main" id="{41090029-5F1A-97C7-6979-2BE95653745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276350" y="2000250"/>
            <a:ext cx="4191000" cy="2857500"/>
          </a:xfrm>
        </p:spPr>
      </p:pic>
      <p:sp>
        <p:nvSpPr>
          <p:cNvPr id="6" name="TextBox 5">
            <a:extLst>
              <a:ext uri="{FF2B5EF4-FFF2-40B4-BE49-F238E27FC236}">
                <a16:creationId xmlns:a16="http://schemas.microsoft.com/office/drawing/2014/main" id="{19B392E5-4064-F96E-A695-9918AFB1E565}"/>
              </a:ext>
            </a:extLst>
          </p:cNvPr>
          <p:cNvSpPr txBox="1"/>
          <p:nvPr/>
        </p:nvSpPr>
        <p:spPr>
          <a:xfrm>
            <a:off x="1276350" y="4857750"/>
            <a:ext cx="4191000" cy="230832"/>
          </a:xfrm>
          <a:prstGeom prst="rect">
            <a:avLst/>
          </a:prstGeom>
          <a:noFill/>
        </p:spPr>
        <p:txBody>
          <a:bodyPr wrap="square" rtlCol="0">
            <a:spAutoFit/>
          </a:bodyPr>
          <a:lstStyle/>
          <a:p>
            <a:r>
              <a:rPr lang="en-US" sz="900">
                <a:hlinkClick r:id="rId3" tooltip="https://en.wikipedia.org/wiki/New_Amsterdam"/>
              </a:rPr>
              <a:t>This Photo</a:t>
            </a:r>
            <a:r>
              <a:rPr lang="en-US" sz="900"/>
              <a:t> by Unknown Author is licensed under </a:t>
            </a:r>
            <a:r>
              <a:rPr lang="en-US" sz="900">
                <a:hlinkClick r:id="rId4" tooltip="https://creativecommons.org/licenses/by-sa/3.0/"/>
              </a:rPr>
              <a:t>CC BY-SA</a:t>
            </a:r>
            <a:endParaRPr lang="en-US" sz="900"/>
          </a:p>
        </p:txBody>
      </p:sp>
      <p:pic>
        <p:nvPicPr>
          <p:cNvPr id="8" name="Picture 7">
            <a:extLst>
              <a:ext uri="{FF2B5EF4-FFF2-40B4-BE49-F238E27FC236}">
                <a16:creationId xmlns:a16="http://schemas.microsoft.com/office/drawing/2014/main" id="{65A1C7DE-7E8E-7F8F-0772-54718E18B2C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543802" y="821382"/>
            <a:ext cx="3809998" cy="4267200"/>
          </a:xfrm>
          <a:prstGeom prst="rect">
            <a:avLst/>
          </a:prstGeom>
        </p:spPr>
      </p:pic>
      <p:sp>
        <p:nvSpPr>
          <p:cNvPr id="9" name="TextBox 8">
            <a:extLst>
              <a:ext uri="{FF2B5EF4-FFF2-40B4-BE49-F238E27FC236}">
                <a16:creationId xmlns:a16="http://schemas.microsoft.com/office/drawing/2014/main" id="{7F4065BE-F0C2-5933-D24D-38E6344FD612}"/>
              </a:ext>
            </a:extLst>
          </p:cNvPr>
          <p:cNvSpPr txBox="1"/>
          <p:nvPr/>
        </p:nvSpPr>
        <p:spPr>
          <a:xfrm>
            <a:off x="6724652" y="4857750"/>
            <a:ext cx="3809998" cy="230832"/>
          </a:xfrm>
          <a:prstGeom prst="rect">
            <a:avLst/>
          </a:prstGeom>
          <a:noFill/>
        </p:spPr>
        <p:txBody>
          <a:bodyPr wrap="square" rtlCol="0">
            <a:spAutoFit/>
          </a:bodyPr>
          <a:lstStyle/>
          <a:p>
            <a:r>
              <a:rPr lang="en-US" sz="900">
                <a:hlinkClick r:id="rId6" tooltip="https://en.wikipedia.org/wiki/New_Netherland_settlements"/>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87492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62D9-4DE8-164B-B4DE-D3EA16078080}"/>
              </a:ext>
            </a:extLst>
          </p:cNvPr>
          <p:cNvSpPr>
            <a:spLocks noGrp="1"/>
          </p:cNvSpPr>
          <p:nvPr>
            <p:ph type="title"/>
          </p:nvPr>
        </p:nvSpPr>
        <p:spPr>
          <a:xfrm>
            <a:off x="1041400" y="365126"/>
            <a:ext cx="10515600" cy="1194734"/>
          </a:xfrm>
        </p:spPr>
        <p:txBody>
          <a:bodyPr>
            <a:normAutofit fontScale="90000"/>
          </a:bodyPr>
          <a:lstStyle/>
          <a:p>
            <a:r>
              <a:rPr lang="en-US" dirty="0"/>
              <a:t>A Few Blacks by 1640-1780s are free, in RCA long before freedoms came South</a:t>
            </a:r>
          </a:p>
        </p:txBody>
      </p:sp>
      <p:sp>
        <p:nvSpPr>
          <p:cNvPr id="3" name="Content Placeholder 2">
            <a:extLst>
              <a:ext uri="{FF2B5EF4-FFF2-40B4-BE49-F238E27FC236}">
                <a16:creationId xmlns:a16="http://schemas.microsoft.com/office/drawing/2014/main" id="{8EBE97CD-339A-404A-A58D-CFFCD7F15CA5}"/>
              </a:ext>
            </a:extLst>
          </p:cNvPr>
          <p:cNvSpPr>
            <a:spLocks noGrp="1"/>
          </p:cNvSpPr>
          <p:nvPr>
            <p:ph sz="half" idx="1"/>
          </p:nvPr>
        </p:nvSpPr>
        <p:spPr>
          <a:xfrm>
            <a:off x="838199" y="1349115"/>
            <a:ext cx="6693110" cy="5143760"/>
          </a:xfrm>
        </p:spPr>
        <p:txBody>
          <a:bodyPr>
            <a:normAutofit fontScale="77500" lnSpcReduction="20000"/>
          </a:bodyPr>
          <a:lstStyle/>
          <a:p>
            <a:pPr marL="914400" lvl="2" indent="0">
              <a:buNone/>
            </a:pPr>
            <a:endParaRPr lang="en-US" dirty="0"/>
          </a:p>
          <a:p>
            <a:r>
              <a:rPr lang="en-US" dirty="0"/>
              <a:t>Cotton Mather’s slave can read.</a:t>
            </a:r>
          </a:p>
          <a:p>
            <a:r>
              <a:rPr lang="en-US" dirty="0"/>
              <a:t>Name Onesimus is ambiguous, as St. Paul told master to treat O. as St. Paul</a:t>
            </a:r>
          </a:p>
          <a:p>
            <a:pPr marL="0" indent="0">
              <a:buNone/>
            </a:pPr>
            <a:r>
              <a:rPr lang="en-US" dirty="0"/>
              <a:t>. Mather said masters obliged to educate slaves</a:t>
            </a:r>
          </a:p>
          <a:p>
            <a:r>
              <a:rPr lang="en-US" dirty="0"/>
              <a:t>True love: is of the soul, “love is eternal” A biblical idea</a:t>
            </a:r>
          </a:p>
          <a:p>
            <a:r>
              <a:rPr lang="en-US" dirty="0"/>
              <a:t>Phyllis Wheatley was freed by her owners -- poet</a:t>
            </a:r>
          </a:p>
          <a:p>
            <a:r>
              <a:rPr lang="en-US" dirty="0"/>
              <a:t>Hymnals = references to liberty and justice of God</a:t>
            </a:r>
          </a:p>
          <a:p>
            <a:r>
              <a:rPr lang="en-US" dirty="0" err="1"/>
              <a:t>Votum</a:t>
            </a:r>
            <a:r>
              <a:rPr lang="en-US" dirty="0"/>
              <a:t> is an equalizer, </a:t>
            </a:r>
          </a:p>
          <a:p>
            <a:r>
              <a:rPr lang="en-US" dirty="0"/>
              <a:t>Amsterdam had free blacks by 1650</a:t>
            </a:r>
          </a:p>
          <a:p>
            <a:r>
              <a:rPr lang="en-US" dirty="0"/>
              <a:t>After elimination of foreign slave trade, the3 slaves brought to auctions were mostly English speaking, NOT brought from Africa. Why did Southern owners OK </a:t>
            </a:r>
            <a:r>
              <a:rPr lang="en-US" dirty="0" err="1"/>
              <a:t>exing</a:t>
            </a:r>
            <a:r>
              <a:rPr lang="en-US" dirty="0"/>
              <a:t> the foreign trade. Keeps $ higher..</a:t>
            </a:r>
          </a:p>
          <a:p>
            <a:r>
              <a:rPr lang="en-US" dirty="0"/>
              <a:t>A. high bar, can be met by some if they were English or Dutch speaking from </a:t>
            </a:r>
            <a:r>
              <a:rPr lang="en-US" dirty="0" err="1"/>
              <a:t>birth.Sojourner</a:t>
            </a:r>
            <a:r>
              <a:rPr lang="en-US" dirty="0"/>
              <a:t> Truth.  Mrs. Auld.</a:t>
            </a:r>
          </a:p>
        </p:txBody>
      </p:sp>
      <p:pic>
        <p:nvPicPr>
          <p:cNvPr id="8" name="Content Placeholder 7">
            <a:extLst>
              <a:ext uri="{FF2B5EF4-FFF2-40B4-BE49-F238E27FC236}">
                <a16:creationId xmlns:a16="http://schemas.microsoft.com/office/drawing/2014/main" id="{CC7D7B52-532E-EF4A-A1DA-8573B8E0457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8295806" y="1690688"/>
            <a:ext cx="3057993" cy="3410392"/>
          </a:xfrm>
        </p:spPr>
      </p:pic>
      <p:sp>
        <p:nvSpPr>
          <p:cNvPr id="9" name="TextBox 8">
            <a:extLst>
              <a:ext uri="{FF2B5EF4-FFF2-40B4-BE49-F238E27FC236}">
                <a16:creationId xmlns:a16="http://schemas.microsoft.com/office/drawing/2014/main" id="{15C8E302-AB8A-085F-8001-A25DC99D2AE2}"/>
              </a:ext>
            </a:extLst>
          </p:cNvPr>
          <p:cNvSpPr txBox="1"/>
          <p:nvPr/>
        </p:nvSpPr>
        <p:spPr>
          <a:xfrm>
            <a:off x="8295807" y="4645025"/>
            <a:ext cx="3057993" cy="230832"/>
          </a:xfrm>
          <a:prstGeom prst="rect">
            <a:avLst/>
          </a:prstGeom>
          <a:noFill/>
        </p:spPr>
        <p:txBody>
          <a:bodyPr wrap="square" rtlCol="0">
            <a:spAutoFit/>
          </a:bodyPr>
          <a:lstStyle/>
          <a:p>
            <a:r>
              <a:rPr lang="en-US" sz="900" dirty="0">
                <a:hlinkClick r:id="rId3" tooltip="https://en.wikipedia.org/wiki/History_of_slavery_in_New_York_(state)"/>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996445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D012-C010-A141-A552-98A6E5E7445A}"/>
              </a:ext>
            </a:extLst>
          </p:cNvPr>
          <p:cNvSpPr>
            <a:spLocks noGrp="1"/>
          </p:cNvSpPr>
          <p:nvPr>
            <p:ph type="title"/>
          </p:nvPr>
        </p:nvSpPr>
        <p:spPr/>
        <p:txBody>
          <a:bodyPr/>
          <a:lstStyle/>
          <a:p>
            <a:r>
              <a:rPr lang="en-US" dirty="0"/>
              <a:t>If Music Be the Food of Love… play on</a:t>
            </a:r>
          </a:p>
        </p:txBody>
      </p:sp>
      <p:sp>
        <p:nvSpPr>
          <p:cNvPr id="3" name="Content Placeholder 2">
            <a:extLst>
              <a:ext uri="{FF2B5EF4-FFF2-40B4-BE49-F238E27FC236}">
                <a16:creationId xmlns:a16="http://schemas.microsoft.com/office/drawing/2014/main" id="{CA116E80-12F4-A448-87C6-055A2D2A3144}"/>
              </a:ext>
            </a:extLst>
          </p:cNvPr>
          <p:cNvSpPr>
            <a:spLocks noGrp="1"/>
          </p:cNvSpPr>
          <p:nvPr>
            <p:ph idx="1"/>
          </p:nvPr>
        </p:nvSpPr>
        <p:spPr>
          <a:xfrm>
            <a:off x="838200" y="1361440"/>
            <a:ext cx="10515600" cy="4815523"/>
          </a:xfrm>
        </p:spPr>
        <p:txBody>
          <a:bodyPr>
            <a:normAutofit fontScale="70000" lnSpcReduction="20000"/>
          </a:bodyPr>
          <a:lstStyle/>
          <a:p>
            <a:r>
              <a:rPr lang="en-US" u="sng" dirty="0"/>
              <a:t>Bach, Buxtehude, and other organists </a:t>
            </a:r>
            <a:r>
              <a:rPr lang="en-US" dirty="0"/>
              <a:t>were not, contrary to God’s worship plan. Dutch organs of the 1600s are 1700s are still sought in England, France, Germany and Holland.</a:t>
            </a:r>
          </a:p>
          <a:p>
            <a:r>
              <a:rPr lang="en-US" u="sng" dirty="0"/>
              <a:t>Genevan Psalter</a:t>
            </a:r>
            <a:r>
              <a:rPr lang="en-US" dirty="0"/>
              <a:t>, introduced by Calvin, with his beautiful introduction. Its 126 melodies and rhymed verses today still turn up in hymnals of Lutheran, Presbyterian, English puritan, and hymns stir very deep feelings, not just ”didactic” material.  Hymns travel easily, “by heart.”</a:t>
            </a:r>
          </a:p>
          <a:p>
            <a:r>
              <a:rPr lang="en-US" dirty="0"/>
              <a:t>Calvin says so. How could a church grounded in that psalter be accused of having no emotions?. The charge that Calvinism  is dry and only Baptists show feelings is bogus.</a:t>
            </a:r>
          </a:p>
          <a:p>
            <a:r>
              <a:rPr lang="en-US" dirty="0"/>
              <a:t> A structure of ”call and response” is a staple of Jewish scriptures: it could not be more ancient. Parallel is the Bay Psalm Book in New England also depends on hymns.</a:t>
            </a:r>
          </a:p>
          <a:p>
            <a:pPr marL="0" indent="0">
              <a:buNone/>
            </a:pPr>
            <a:r>
              <a:rPr lang="en-US" dirty="0"/>
              <a:t>. Hymnals become cheap. Elders on their own for leadership can do it, with a “</a:t>
            </a:r>
            <a:r>
              <a:rPr lang="en-US" dirty="0" err="1"/>
              <a:t>vorsanger</a:t>
            </a:r>
            <a:r>
              <a:rPr lang="en-US" dirty="0"/>
              <a:t>” to lead the people.  Skilled reader, reading a sermon from a book of approved sermons is not always bad, if the elders chose good </a:t>
            </a:r>
            <a:r>
              <a:rPr lang="en-US" dirty="0" err="1"/>
              <a:t>sermons!l</a:t>
            </a:r>
            <a:r>
              <a:rPr lang="en-US" dirty="0"/>
              <a:t>  And someone musical plans the music.  Don’t knock it.</a:t>
            </a:r>
          </a:p>
          <a:p>
            <a:pPr marL="0" indent="0">
              <a:buNone/>
            </a:pPr>
            <a:r>
              <a:rPr lang="en-US" dirty="0"/>
              <a:t>.  Who proved that a book of sermons can’t be high quality?</a:t>
            </a:r>
          </a:p>
          <a:p>
            <a:pPr marL="0" indent="0">
              <a:buNone/>
            </a:pPr>
            <a:r>
              <a:rPr lang="en-US" dirty="0"/>
              <a:t>. With Reformed polity empowering laity and, the Genevan Psalter, and the high bar for a sermon, this church was made for the wilderness, even without clergy. Especially when most congregations include literate/musical  people with church experience. Its marriage liturgy language was deathless and has lasted to this day, unless you watch the Hallmark channel too much. Same for baptism.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97891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4FF1-CD4B-BB41-A46F-15849F1A0838}"/>
              </a:ext>
            </a:extLst>
          </p:cNvPr>
          <p:cNvSpPr>
            <a:spLocks noGrp="1"/>
          </p:cNvSpPr>
          <p:nvPr>
            <p:ph type="title"/>
          </p:nvPr>
        </p:nvSpPr>
        <p:spPr>
          <a:xfrm>
            <a:off x="838200" y="365125"/>
            <a:ext cx="9058835" cy="1388724"/>
          </a:xfrm>
        </p:spPr>
        <p:txBody>
          <a:bodyPr>
            <a:normAutofit/>
          </a:bodyPr>
          <a:lstStyle/>
          <a:p>
            <a:r>
              <a:rPr lang="en-US" dirty="0"/>
              <a:t>1850: Huckleberry Finn meets Calvin:</a:t>
            </a:r>
          </a:p>
        </p:txBody>
      </p:sp>
      <p:pic>
        <p:nvPicPr>
          <p:cNvPr id="13" name="Content Placeholder 12">
            <a:extLst>
              <a:ext uri="{FF2B5EF4-FFF2-40B4-BE49-F238E27FC236}">
                <a16:creationId xmlns:a16="http://schemas.microsoft.com/office/drawing/2014/main" id="{AD523EA9-8762-5C46-B4FE-3CD8DBCBF67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371840" y="1136347"/>
            <a:ext cx="3515360" cy="4166235"/>
          </a:xfrm>
        </p:spPr>
      </p:pic>
      <p:sp>
        <p:nvSpPr>
          <p:cNvPr id="14" name="TextBox 13">
            <a:extLst>
              <a:ext uri="{FF2B5EF4-FFF2-40B4-BE49-F238E27FC236}">
                <a16:creationId xmlns:a16="http://schemas.microsoft.com/office/drawing/2014/main" id="{1071D1B5-AF81-9D4B-8D00-FB8875F8146F}"/>
              </a:ext>
            </a:extLst>
          </p:cNvPr>
          <p:cNvSpPr txBox="1"/>
          <p:nvPr/>
        </p:nvSpPr>
        <p:spPr>
          <a:xfrm>
            <a:off x="6888480" y="6310378"/>
            <a:ext cx="4084320" cy="230832"/>
          </a:xfrm>
          <a:prstGeom prst="rect">
            <a:avLst/>
          </a:prstGeom>
          <a:noFill/>
        </p:spPr>
        <p:txBody>
          <a:bodyPr wrap="square" rtlCol="0">
            <a:spAutoFit/>
          </a:bodyPr>
          <a:lstStyle/>
          <a:p>
            <a:r>
              <a:rPr lang="en-US" sz="900">
                <a:hlinkClick r:id="rId3" tooltip="https://commons.wikimedia.org/wiki/File:Mark-Twain-by-H-Walter-Barnett-c1900.png"/>
              </a:rPr>
              <a:t>This Photo</a:t>
            </a:r>
            <a:r>
              <a:rPr lang="en-US" sz="900"/>
              <a:t> by Unknown Author is licensed under </a:t>
            </a:r>
            <a:r>
              <a:rPr lang="en-US" sz="900">
                <a:hlinkClick r:id="rId4" tooltip="https://creativecommons.org/licenses/by-sa/3.0/"/>
              </a:rPr>
              <a:t>CC BY-SA</a:t>
            </a:r>
            <a:endParaRPr lang="en-US" sz="900"/>
          </a:p>
        </p:txBody>
      </p:sp>
      <p:sp>
        <p:nvSpPr>
          <p:cNvPr id="16" name="TextBox 15">
            <a:extLst>
              <a:ext uri="{FF2B5EF4-FFF2-40B4-BE49-F238E27FC236}">
                <a16:creationId xmlns:a16="http://schemas.microsoft.com/office/drawing/2014/main" id="{5481883C-BDCC-DE41-A050-DD1388D614A7}"/>
              </a:ext>
            </a:extLst>
          </p:cNvPr>
          <p:cNvSpPr txBox="1"/>
          <p:nvPr/>
        </p:nvSpPr>
        <p:spPr>
          <a:xfrm>
            <a:off x="838200" y="1763152"/>
            <a:ext cx="6969760" cy="3539430"/>
          </a:xfrm>
          <a:prstGeom prst="rect">
            <a:avLst/>
          </a:prstGeom>
          <a:noFill/>
        </p:spPr>
        <p:txBody>
          <a:bodyPr wrap="square" rtlCol="0">
            <a:spAutoFit/>
          </a:bodyPr>
          <a:lstStyle/>
          <a:p>
            <a:r>
              <a:rPr lang="en-US" sz="3200" dirty="0"/>
              <a:t>“Chaucer is gone.  Shakespeare is dead. And I’m not feeling so well myself.  “</a:t>
            </a:r>
          </a:p>
          <a:p>
            <a:endParaRPr lang="en-US" sz="3200" dirty="0"/>
          </a:p>
          <a:p>
            <a:r>
              <a:rPr lang="en-US" sz="3200" dirty="0"/>
              <a:t>Mark Twain has Huckleberry Finn ponder what he’s heard from Miz Watson, which is something he doesn’t quite get but calls “</a:t>
            </a:r>
            <a:r>
              <a:rPr lang="en-US" sz="3200" dirty="0" err="1"/>
              <a:t>preforeordestination</a:t>
            </a:r>
            <a:r>
              <a:rPr lang="en-US" sz="3200" dirty="0"/>
              <a:t>”</a:t>
            </a:r>
          </a:p>
        </p:txBody>
      </p:sp>
    </p:spTree>
    <p:extLst>
      <p:ext uri="{BB962C8B-B14F-4D97-AF65-F5344CB8AC3E}">
        <p14:creationId xmlns:p14="http://schemas.microsoft.com/office/powerpoint/2010/main" val="206419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0BFF-2593-824F-8538-1445D9288549}"/>
              </a:ext>
            </a:extLst>
          </p:cNvPr>
          <p:cNvSpPr>
            <a:spLocks noGrp="1"/>
          </p:cNvSpPr>
          <p:nvPr>
            <p:ph type="title"/>
          </p:nvPr>
        </p:nvSpPr>
        <p:spPr>
          <a:xfrm>
            <a:off x="839788" y="553453"/>
            <a:ext cx="4343400" cy="809181"/>
          </a:xfrm>
        </p:spPr>
        <p:txBody>
          <a:bodyPr>
            <a:normAutofit fontScale="90000"/>
          </a:bodyPr>
          <a:lstStyle/>
          <a:p>
            <a:r>
              <a:rPr lang="en-US" dirty="0"/>
              <a:t>Abolitionists satirize and dramatize man’s ”fall”</a:t>
            </a:r>
          </a:p>
        </p:txBody>
      </p:sp>
      <p:pic>
        <p:nvPicPr>
          <p:cNvPr id="6" name="Picture Placeholder 5">
            <a:extLst>
              <a:ext uri="{FF2B5EF4-FFF2-40B4-BE49-F238E27FC236}">
                <a16:creationId xmlns:a16="http://schemas.microsoft.com/office/drawing/2014/main" id="{89DEE754-900E-954B-AC19-44A97F7F0C9D}"/>
              </a:ext>
            </a:extLst>
          </p:cNvPr>
          <p:cNvPicPr>
            <a:picLocks noGrp="1" noChangeAspect="1"/>
          </p:cNvPicPr>
          <p:nvPr>
            <p:ph type="pic" idx="1"/>
          </p:nvPr>
        </p:nvPicPr>
        <p:blipFill>
          <a:blip r:embed="rId2"/>
          <a:srcRect l="24622" r="24622"/>
          <a:stretch>
            <a:fillRect/>
          </a:stretch>
        </p:blipFill>
        <p:spPr>
          <a:xfrm>
            <a:off x="5688283" y="0"/>
            <a:ext cx="4629734" cy="6858000"/>
          </a:xfrm>
        </p:spPr>
      </p:pic>
      <p:sp>
        <p:nvSpPr>
          <p:cNvPr id="4" name="Text Placeholder 3">
            <a:extLst>
              <a:ext uri="{FF2B5EF4-FFF2-40B4-BE49-F238E27FC236}">
                <a16:creationId xmlns:a16="http://schemas.microsoft.com/office/drawing/2014/main" id="{FF185687-0CB9-2D44-8AFA-0AA0458DA3F0}"/>
              </a:ext>
            </a:extLst>
          </p:cNvPr>
          <p:cNvSpPr>
            <a:spLocks noGrp="1"/>
          </p:cNvSpPr>
          <p:nvPr>
            <p:ph type="body" sz="half" idx="2"/>
          </p:nvPr>
        </p:nvSpPr>
        <p:spPr>
          <a:xfrm>
            <a:off x="1010652" y="1504950"/>
            <a:ext cx="4629734" cy="4799596"/>
          </a:xfrm>
        </p:spPr>
        <p:txBody>
          <a:bodyPr>
            <a:normAutofit/>
          </a:bodyPr>
          <a:lstStyle/>
          <a:p>
            <a:r>
              <a:rPr lang="en-US" dirty="0"/>
              <a:t>“black comedy” survives in 20</a:t>
            </a:r>
            <a:r>
              <a:rPr lang="en-US" baseline="30000" dirty="0"/>
              <a:t>th</a:t>
            </a:r>
            <a:r>
              <a:rPr lang="en-US" dirty="0"/>
              <a:t> century in  Cosby, and many today. Satire and comedy give resonance . </a:t>
            </a:r>
          </a:p>
          <a:p>
            <a:r>
              <a:rPr lang="en-US" dirty="0"/>
              <a:t>Frederick Douglass used comic scenes  and biblical material to great advantage in doing speeches:</a:t>
            </a:r>
          </a:p>
          <a:p>
            <a:r>
              <a:rPr lang="en-US" dirty="0"/>
              <a:t>Thomas </a:t>
            </a:r>
            <a:r>
              <a:rPr lang="en-US" dirty="0" err="1"/>
              <a:t>Auld’s</a:t>
            </a:r>
            <a:r>
              <a:rPr lang="en-US" dirty="0"/>
              <a:t> Methodist conversion, mockery.  Plantation preachers on the soapbox. .</a:t>
            </a:r>
          </a:p>
          <a:p>
            <a:r>
              <a:rPr lang="en-US" dirty="0"/>
              <a:t>As original sin is hypocrisy, bringing  punishment, evasions and excuses give abolitionists power.</a:t>
            </a:r>
          </a:p>
          <a:p>
            <a:r>
              <a:rPr lang="en-US" dirty="0"/>
              <a:t>Mrs. Auld reading the book of Job opening, as the first time Freddie realized what reading is and asked her to teach him how.</a:t>
            </a:r>
          </a:p>
          <a:p>
            <a:r>
              <a:rPr lang="en-US" dirty="0"/>
              <a:t>Not Mrs. </a:t>
            </a:r>
            <a:r>
              <a:rPr lang="en-US" dirty="0" err="1"/>
              <a:t>Aiuld’s</a:t>
            </a:r>
            <a:r>
              <a:rPr lang="en-US" dirty="0"/>
              <a:t> idea..  The Promethean idea from the Bible and classic mythology feed into abolitionist rhetoric.</a:t>
            </a:r>
          </a:p>
          <a:p>
            <a:r>
              <a:rPr lang="en-US" dirty="0"/>
              <a:t>“Letter to. His Old Master” Thomas Auld, who is one </a:t>
            </a:r>
            <a:r>
              <a:rPr lang="en-US" dirty="0" err="1"/>
              <a:t>candidaite</a:t>
            </a:r>
            <a:r>
              <a:rPr lang="en-US" dirty="0"/>
              <a:t> for having been his real father.</a:t>
            </a:r>
          </a:p>
        </p:txBody>
      </p:sp>
    </p:spTree>
    <p:extLst>
      <p:ext uri="{BB962C8B-B14F-4D97-AF65-F5344CB8AC3E}">
        <p14:creationId xmlns:p14="http://schemas.microsoft.com/office/powerpoint/2010/main" val="3408719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35FE-8828-EFB6-636D-7F7036A2324A}"/>
              </a:ext>
            </a:extLst>
          </p:cNvPr>
          <p:cNvSpPr>
            <a:spLocks noGrp="1"/>
          </p:cNvSpPr>
          <p:nvPr>
            <p:ph type="title"/>
          </p:nvPr>
        </p:nvSpPr>
        <p:spPr/>
        <p:txBody>
          <a:bodyPr>
            <a:normAutofit fontScale="90000"/>
          </a:bodyPr>
          <a:lstStyle/>
          <a:p>
            <a:br>
              <a:rPr lang="en-US" dirty="0"/>
            </a:br>
            <a:r>
              <a:rPr lang="en-US" dirty="0"/>
              <a:t>Looking Ahead:  to a New Jersey House, 1795 </a:t>
            </a:r>
            <a:br>
              <a:rPr lang="en-US" dirty="0"/>
            </a:br>
            <a:r>
              <a:rPr lang="en-US" dirty="0"/>
              <a:t>when slaves may dwell here as P.O. opened</a:t>
            </a:r>
          </a:p>
        </p:txBody>
      </p:sp>
      <p:pic>
        <p:nvPicPr>
          <p:cNvPr id="6" name="Picture Placeholder 5">
            <a:extLst>
              <a:ext uri="{FF2B5EF4-FFF2-40B4-BE49-F238E27FC236}">
                <a16:creationId xmlns:a16="http://schemas.microsoft.com/office/drawing/2014/main" id="{E72AD3D1-CDDB-E942-A11F-81DACAE4C8DB}"/>
              </a:ext>
            </a:extLst>
          </p:cNvPr>
          <p:cNvPicPr>
            <a:picLocks noGrp="1" noChangeAspect="1"/>
          </p:cNvPicPr>
          <p:nvPr>
            <p:ph type="pic" idx="1"/>
          </p:nvPr>
        </p:nvPicPr>
        <p:blipFill>
          <a:blip r:embed="rId2"/>
          <a:srcRect l="2508" r="2508"/>
          <a:stretch>
            <a:fillRect/>
          </a:stretch>
        </p:blipFill>
        <p:spPr>
          <a:xfrm rot="5400000">
            <a:off x="5222715" y="947898"/>
            <a:ext cx="6093145" cy="4873625"/>
          </a:xfrm>
        </p:spPr>
      </p:pic>
      <p:sp>
        <p:nvSpPr>
          <p:cNvPr id="4" name="Text Placeholder 3">
            <a:extLst>
              <a:ext uri="{FF2B5EF4-FFF2-40B4-BE49-F238E27FC236}">
                <a16:creationId xmlns:a16="http://schemas.microsoft.com/office/drawing/2014/main" id="{03CCAF14-ECBE-3C1A-3E3E-C8BF01E463D1}"/>
              </a:ext>
            </a:extLst>
          </p:cNvPr>
          <p:cNvSpPr>
            <a:spLocks noGrp="1"/>
          </p:cNvSpPr>
          <p:nvPr>
            <p:ph type="body" sz="half" idx="2"/>
          </p:nvPr>
        </p:nvSpPr>
        <p:spPr/>
        <p:txBody>
          <a:bodyPr/>
          <a:lstStyle/>
          <a:p>
            <a:r>
              <a:rPr lang="en-US" dirty="0"/>
              <a:t>Side view of a 1795 Federal style house in New Jersey. Slavery was still legal in stages,  as young slaves serve temporary indenture. </a:t>
            </a:r>
          </a:p>
          <a:p>
            <a:r>
              <a:rPr lang="en-US" dirty="0"/>
              <a:t> Because its layout suggests this house could be home to slaves or servants, blacks could leave rural farms. Attic and cellar ARE BOTH amazing places..</a:t>
            </a:r>
          </a:p>
          <a:p>
            <a:r>
              <a:rPr lang="en-US" dirty="0"/>
              <a:t>Is this hypocrisy?  Or escalator,/ accommodation. Which is better, isolated shack in the woods, or share a city house for some in tavern, post office, shop, etc.</a:t>
            </a:r>
          </a:p>
          <a:p>
            <a:r>
              <a:rPr lang="en-US" dirty="0"/>
              <a:t>In NJ, blacks were the key laborers in the publishing, printing industry. Tiny black fingers could set the letters in place. IN NY and NJ slavery ended by state law, no war.</a:t>
            </a:r>
          </a:p>
        </p:txBody>
      </p:sp>
    </p:spTree>
    <p:extLst>
      <p:ext uri="{BB962C8B-B14F-4D97-AF65-F5344CB8AC3E}">
        <p14:creationId xmlns:p14="http://schemas.microsoft.com/office/powerpoint/2010/main" val="2275034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9895-F13A-6247-D679-7340DC2739AF}"/>
              </a:ext>
            </a:extLst>
          </p:cNvPr>
          <p:cNvSpPr>
            <a:spLocks noGrp="1"/>
          </p:cNvSpPr>
          <p:nvPr>
            <p:ph type="title"/>
          </p:nvPr>
        </p:nvSpPr>
        <p:spPr/>
        <p:txBody>
          <a:bodyPr>
            <a:normAutofit/>
          </a:bodyPr>
          <a:lstStyle/>
          <a:p>
            <a:r>
              <a:rPr lang="en-US" dirty="0"/>
              <a:t>In NY and NJ slaves lived in-house.  Our NJ house was also P.O.</a:t>
            </a:r>
          </a:p>
        </p:txBody>
      </p:sp>
      <p:pic>
        <p:nvPicPr>
          <p:cNvPr id="6" name="Picture Placeholder 5">
            <a:extLst>
              <a:ext uri="{FF2B5EF4-FFF2-40B4-BE49-F238E27FC236}">
                <a16:creationId xmlns:a16="http://schemas.microsoft.com/office/drawing/2014/main" id="{263786BE-013E-71E6-C46B-D13706B17F33}"/>
              </a:ext>
            </a:extLst>
          </p:cNvPr>
          <p:cNvPicPr>
            <a:picLocks noGrp="1" noChangeAspect="1"/>
          </p:cNvPicPr>
          <p:nvPr>
            <p:ph type="pic" idx="1"/>
          </p:nvPr>
        </p:nvPicPr>
        <p:blipFill>
          <a:blip r:embed="rId2"/>
          <a:srcRect t="11823" b="11823"/>
          <a:stretch>
            <a:fillRect/>
          </a:stretch>
        </p:blipFill>
        <p:spPr/>
      </p:pic>
      <p:sp>
        <p:nvSpPr>
          <p:cNvPr id="4" name="Text Placeholder 3">
            <a:extLst>
              <a:ext uri="{FF2B5EF4-FFF2-40B4-BE49-F238E27FC236}">
                <a16:creationId xmlns:a16="http://schemas.microsoft.com/office/drawing/2014/main" id="{80BE9118-205F-23C1-157B-342D246294E2}"/>
              </a:ext>
            </a:extLst>
          </p:cNvPr>
          <p:cNvSpPr>
            <a:spLocks noGrp="1"/>
          </p:cNvSpPr>
          <p:nvPr>
            <p:ph type="body" sz="half" idx="2"/>
          </p:nvPr>
        </p:nvSpPr>
        <p:spPr>
          <a:xfrm>
            <a:off x="839788" y="2057400"/>
            <a:ext cx="3932237" cy="4102768"/>
          </a:xfrm>
        </p:spPr>
        <p:txBody>
          <a:bodyPr>
            <a:normAutofit fontScale="92500" lnSpcReduction="10000"/>
          </a:bodyPr>
          <a:lstStyle/>
          <a:p>
            <a:r>
              <a:rPr lang="en-US" dirty="0"/>
              <a:t>. Amazing basement like an old European wine cellar with light, and stone walls, cool in summer, warmed by its own hearth in winter, and attic also was suitable for a separate “QUARTERS” in winter, cool cellar in summer? Below was the P.O. when there were only 900 post offices in the nation.. Sojourner Truth’s childhood was in cellar of a tavern that was similar to this when Charles Hardenberg owned her parents, near New Paltz. ….</a:t>
            </a:r>
          </a:p>
          <a:p>
            <a:r>
              <a:rPr lang="en-US" dirty="0"/>
              <a:t>A block away is the Dutch Reformed Church formed in 1766, current </a:t>
            </a:r>
            <a:r>
              <a:rPr lang="en-US" dirty="0" err="1"/>
              <a:t>bldg</a:t>
            </a:r>
            <a:r>
              <a:rPr lang="en-US" dirty="0"/>
              <a:t> from about 1820.</a:t>
            </a:r>
          </a:p>
          <a:p>
            <a:r>
              <a:rPr lang="en-US" dirty="0"/>
              <a:t>In this area, homeowners may have suffered a stigma to own slaves in 1795 b/c NJ had already slated a phase out. John and I bought this in 2007 - 2017, when I moved to Holland. It is on the Washington-Rochambeau route. Somerset Courthouse, was behind this bldg. burned by the Brits b/c of patriots in Millstone. History is not as old as we think it is.</a:t>
            </a:r>
          </a:p>
        </p:txBody>
      </p:sp>
    </p:spTree>
    <p:extLst>
      <p:ext uri="{BB962C8B-B14F-4D97-AF65-F5344CB8AC3E}">
        <p14:creationId xmlns:p14="http://schemas.microsoft.com/office/powerpoint/2010/main" val="318805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990F-A045-6E39-CAFD-8EB8B5CD0557}"/>
              </a:ext>
            </a:extLst>
          </p:cNvPr>
          <p:cNvSpPr>
            <a:spLocks noGrp="1"/>
          </p:cNvSpPr>
          <p:nvPr>
            <p:ph type="title"/>
          </p:nvPr>
        </p:nvSpPr>
        <p:spPr>
          <a:xfrm>
            <a:off x="839788" y="987425"/>
            <a:ext cx="4589462" cy="2441575"/>
          </a:xfrm>
        </p:spPr>
        <p:txBody>
          <a:bodyPr>
            <a:normAutofit fontScale="90000"/>
          </a:bodyPr>
          <a:lstStyle/>
          <a:p>
            <a:r>
              <a:rPr lang="en-US" dirty="0"/>
              <a:t>A republic.  Right to redress grievances via an Attorney General Vander </a:t>
            </a:r>
            <a:r>
              <a:rPr lang="en-US" dirty="0" err="1"/>
              <a:t>Donck</a:t>
            </a:r>
            <a:r>
              <a:rPr lang="en-US" dirty="0"/>
              <a:t>.  RCA laity and clergy overturn governors protect rights, and GS votes to support Lincoln by 66% in 1861. </a:t>
            </a:r>
          </a:p>
        </p:txBody>
      </p:sp>
      <p:sp>
        <p:nvSpPr>
          <p:cNvPr id="4" name="Text Placeholder 3">
            <a:extLst>
              <a:ext uri="{FF2B5EF4-FFF2-40B4-BE49-F238E27FC236}">
                <a16:creationId xmlns:a16="http://schemas.microsoft.com/office/drawing/2014/main" id="{0D1BF45E-C1F6-CC04-0186-3556B663C6C4}"/>
              </a:ext>
            </a:extLst>
          </p:cNvPr>
          <p:cNvSpPr>
            <a:spLocks noGrp="1"/>
          </p:cNvSpPr>
          <p:nvPr>
            <p:ph type="body" sz="half" idx="2"/>
          </p:nvPr>
        </p:nvSpPr>
        <p:spPr>
          <a:xfrm>
            <a:off x="839788" y="3429000"/>
            <a:ext cx="4838700" cy="2432050"/>
          </a:xfrm>
        </p:spPr>
        <p:txBody>
          <a:bodyPr>
            <a:normAutofit/>
          </a:bodyPr>
          <a:lstStyle/>
          <a:p>
            <a:r>
              <a:rPr lang="en-US" u="sng" dirty="0"/>
              <a:t>Slavery Not Wrong</a:t>
            </a:r>
            <a:r>
              <a:rPr lang="en-US" dirty="0"/>
              <a:t>, published by an NBTS prof during abolitionist struggle, merely repeats all the nice arguments of </a:t>
            </a:r>
            <a:r>
              <a:rPr lang="en-US" dirty="0" err="1"/>
              <a:t>Capitein</a:t>
            </a:r>
            <a:r>
              <a:rPr lang="en-US" dirty="0"/>
              <a:t>, and, is vehemently opposed by and elder, who IS ALLOWED TO argue otherwise. </a:t>
            </a:r>
          </a:p>
          <a:p>
            <a:r>
              <a:rPr lang="en-US" dirty="0"/>
              <a:t>Midwestern volunteers are spirited and Holland, as well as other Dutch communities fervently comply with call for troops in Civil War. Isaac </a:t>
            </a:r>
            <a:r>
              <a:rPr lang="en-US" dirty="0" err="1"/>
              <a:t>Cappon</a:t>
            </a:r>
            <a:r>
              <a:rPr lang="en-US" dirty="0"/>
              <a:t> makes millions of Union boots, many sons face Confederate lines.  Lincoln’s Second Inaugural is framed in a Calvinist understanding of the 750,000 lives given for the cause.</a:t>
            </a:r>
          </a:p>
        </p:txBody>
      </p:sp>
      <p:pic>
        <p:nvPicPr>
          <p:cNvPr id="6" name="Picture Placeholder 5">
            <a:extLst>
              <a:ext uri="{FF2B5EF4-FFF2-40B4-BE49-F238E27FC236}">
                <a16:creationId xmlns:a16="http://schemas.microsoft.com/office/drawing/2014/main" id="{39F05DE1-4596-5E82-7F0D-B4235086A6CA}"/>
              </a:ext>
            </a:extLst>
          </p:cNvPr>
          <p:cNvPicPr>
            <a:picLocks noGrp="1" noChangeAspect="1"/>
          </p:cNvPicPr>
          <p:nvPr>
            <p:ph type="pic" idx="1"/>
          </p:nvPr>
        </p:nvPicPr>
        <p:blipFill>
          <a:blip r:embed="rId2">
            <a:extLst>
              <a:ext uri="{837473B0-CC2E-450A-ABE3-18F120FF3D39}">
                <a1611:picAttrSrcUrl xmlns:a1611="http://schemas.microsoft.com/office/drawing/2016/11/main" r:id="rId3"/>
              </a:ext>
            </a:extLst>
          </a:blip>
          <a:srcRect t="564" b="564"/>
          <a:stretch>
            <a:fillRect/>
          </a:stretch>
        </p:blipFill>
        <p:spPr>
          <a:xfrm>
            <a:off x="5678488" y="987425"/>
            <a:ext cx="5994400" cy="4873625"/>
          </a:xfrm>
        </p:spPr>
      </p:pic>
      <p:sp>
        <p:nvSpPr>
          <p:cNvPr id="7" name="TextBox 6">
            <a:extLst>
              <a:ext uri="{FF2B5EF4-FFF2-40B4-BE49-F238E27FC236}">
                <a16:creationId xmlns:a16="http://schemas.microsoft.com/office/drawing/2014/main" id="{BCD940B6-FBB8-9CA5-7A33-857420C7BE24}"/>
              </a:ext>
            </a:extLst>
          </p:cNvPr>
          <p:cNvSpPr txBox="1"/>
          <p:nvPr/>
        </p:nvSpPr>
        <p:spPr>
          <a:xfrm>
            <a:off x="5678488" y="5861050"/>
            <a:ext cx="5994400" cy="230832"/>
          </a:xfrm>
          <a:prstGeom prst="rect">
            <a:avLst/>
          </a:prstGeom>
          <a:noFill/>
        </p:spPr>
        <p:txBody>
          <a:bodyPr wrap="square" rtlCol="0">
            <a:spAutoFit/>
          </a:bodyPr>
          <a:lstStyle/>
          <a:p>
            <a:r>
              <a:rPr lang="en-US" sz="900">
                <a:hlinkClick r:id="rId3" tooltip="https://sciotohistorical.org/items/show/40"/>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1922679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01EE-C24E-5789-EDB9-F77CECC33A65}"/>
              </a:ext>
            </a:extLst>
          </p:cNvPr>
          <p:cNvSpPr>
            <a:spLocks noGrp="1"/>
          </p:cNvSpPr>
          <p:nvPr>
            <p:ph type="title"/>
          </p:nvPr>
        </p:nvSpPr>
        <p:spPr/>
        <p:txBody>
          <a:bodyPr/>
          <a:lstStyle/>
          <a:p>
            <a:r>
              <a:rPr lang="en-US" dirty="0"/>
              <a:t>Wall Street Keeps out who?  Invaders? Indians?  British soldiers?  New Englanders?</a:t>
            </a:r>
          </a:p>
        </p:txBody>
      </p:sp>
      <p:pic>
        <p:nvPicPr>
          <p:cNvPr id="5" name="Content Placeholder 4">
            <a:extLst>
              <a:ext uri="{FF2B5EF4-FFF2-40B4-BE49-F238E27FC236}">
                <a16:creationId xmlns:a16="http://schemas.microsoft.com/office/drawing/2014/main" id="{AE28F3CD-C533-7845-412E-0BBA5753028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283294" y="2093935"/>
            <a:ext cx="5962650" cy="4188726"/>
          </a:xfrm>
        </p:spPr>
      </p:pic>
      <p:sp>
        <p:nvSpPr>
          <p:cNvPr id="6" name="TextBox 5">
            <a:extLst>
              <a:ext uri="{FF2B5EF4-FFF2-40B4-BE49-F238E27FC236}">
                <a16:creationId xmlns:a16="http://schemas.microsoft.com/office/drawing/2014/main" id="{7183824D-314F-5260-0606-C40EB4AF3C12}"/>
              </a:ext>
            </a:extLst>
          </p:cNvPr>
          <p:cNvSpPr txBox="1"/>
          <p:nvPr/>
        </p:nvSpPr>
        <p:spPr>
          <a:xfrm>
            <a:off x="5124450" y="4515644"/>
            <a:ext cx="5962650" cy="230832"/>
          </a:xfrm>
          <a:prstGeom prst="rect">
            <a:avLst/>
          </a:prstGeom>
          <a:noFill/>
        </p:spPr>
        <p:txBody>
          <a:bodyPr wrap="square" rtlCol="0">
            <a:spAutoFit/>
          </a:bodyPr>
          <a:lstStyle/>
          <a:p>
            <a:r>
              <a:rPr lang="en-US" sz="900">
                <a:hlinkClick r:id="rId3" tooltip="https://en.wikipedia.org/wiki/New_York_(stat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478848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742F0-8EF8-F916-3086-C7711959BA8C}"/>
              </a:ext>
            </a:extLst>
          </p:cNvPr>
          <p:cNvSpPr>
            <a:spLocks noGrp="1"/>
          </p:cNvSpPr>
          <p:nvPr>
            <p:ph type="title"/>
          </p:nvPr>
        </p:nvSpPr>
        <p:spPr/>
        <p:txBody>
          <a:bodyPr/>
          <a:lstStyle/>
          <a:p>
            <a:r>
              <a:rPr lang="en-US" dirty="0"/>
              <a:t>Calling All Farmers, Make a Deal with VRW</a:t>
            </a:r>
          </a:p>
        </p:txBody>
      </p:sp>
      <p:sp>
        <p:nvSpPr>
          <p:cNvPr id="6" name="Content Placeholder 5">
            <a:extLst>
              <a:ext uri="{FF2B5EF4-FFF2-40B4-BE49-F238E27FC236}">
                <a16:creationId xmlns:a16="http://schemas.microsoft.com/office/drawing/2014/main" id="{DF41C7F6-080C-6D7D-BDAE-64ACE37CA6CE}"/>
              </a:ext>
            </a:extLst>
          </p:cNvPr>
          <p:cNvSpPr>
            <a:spLocks noGrp="1"/>
          </p:cNvSpPr>
          <p:nvPr>
            <p:ph sz="half" idx="2"/>
          </p:nvPr>
        </p:nvSpPr>
        <p:spPr>
          <a:xfrm>
            <a:off x="6849250" y="1544595"/>
            <a:ext cx="4894514" cy="4632368"/>
          </a:xfrm>
        </p:spPr>
        <p:txBody>
          <a:bodyPr>
            <a:normAutofit/>
          </a:bodyPr>
          <a:lstStyle/>
          <a:p>
            <a:r>
              <a:rPr lang="en-US" dirty="0"/>
              <a:t>Who wants to pay rent to Van Rensselaer?</a:t>
            </a:r>
          </a:p>
          <a:p>
            <a:r>
              <a:rPr lang="en-US" dirty="0"/>
              <a:t>VR and VOC add 12 slaves to the offer, VR is a Diamond and pearl merchant get criticized from both sides – VOC and </a:t>
            </a:r>
            <a:r>
              <a:rPr lang="en-US"/>
              <a:t>his tenants</a:t>
            </a:r>
            <a:endParaRPr lang="en-US" dirty="0"/>
          </a:p>
          <a:p>
            <a:r>
              <a:rPr lang="en-US" dirty="0"/>
              <a:t>Many get to Manhattan and skip the patroon idea at R-Wyck, safe near the Fort and behind the wall of Wall Street. </a:t>
            </a:r>
          </a:p>
        </p:txBody>
      </p:sp>
      <p:pic>
        <p:nvPicPr>
          <p:cNvPr id="7" name="Content Placeholder 6">
            <a:extLst>
              <a:ext uri="{FF2B5EF4-FFF2-40B4-BE49-F238E27FC236}">
                <a16:creationId xmlns:a16="http://schemas.microsoft.com/office/drawing/2014/main" id="{02216E9F-8A51-5C1F-1BCE-37A8DE0D62C7}"/>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889000" y="1937544"/>
            <a:ext cx="5080000" cy="4127500"/>
          </a:xfrm>
        </p:spPr>
      </p:pic>
      <p:sp>
        <p:nvSpPr>
          <p:cNvPr id="10" name="TextBox 9">
            <a:extLst>
              <a:ext uri="{FF2B5EF4-FFF2-40B4-BE49-F238E27FC236}">
                <a16:creationId xmlns:a16="http://schemas.microsoft.com/office/drawing/2014/main" id="{8524C41F-C0ED-2CFA-ABBC-A037A09F5B16}"/>
              </a:ext>
            </a:extLst>
          </p:cNvPr>
          <p:cNvSpPr txBox="1"/>
          <p:nvPr/>
        </p:nvSpPr>
        <p:spPr>
          <a:xfrm>
            <a:off x="889000" y="6065044"/>
            <a:ext cx="5080000" cy="230832"/>
          </a:xfrm>
          <a:prstGeom prst="rect">
            <a:avLst/>
          </a:prstGeom>
          <a:noFill/>
        </p:spPr>
        <p:txBody>
          <a:bodyPr wrap="square" rtlCol="0">
            <a:spAutoFit/>
          </a:bodyPr>
          <a:lstStyle/>
          <a:p>
            <a:r>
              <a:rPr lang="en-US" sz="900">
                <a:hlinkClick r:id="rId3" tooltip="https://jhna.org/articles/temporality-seventeenth-century-dutch-portrait/"/>
              </a:rPr>
              <a:t>This Photo</a:t>
            </a:r>
            <a:r>
              <a:rPr lang="en-US" sz="900"/>
              <a:t> by Unknown Author is licensed under </a:t>
            </a:r>
            <a:r>
              <a:rPr lang="en-US" sz="900">
                <a:hlinkClick r:id="rId4" tooltip="https://creativecommons.org/licenses/by-nc/3.0/"/>
              </a:rPr>
              <a:t>CC BY-NC</a:t>
            </a:r>
            <a:endParaRPr lang="en-US" sz="900"/>
          </a:p>
        </p:txBody>
      </p:sp>
      <p:pic>
        <p:nvPicPr>
          <p:cNvPr id="12" name="Picture 11">
            <a:extLst>
              <a:ext uri="{FF2B5EF4-FFF2-40B4-BE49-F238E27FC236}">
                <a16:creationId xmlns:a16="http://schemas.microsoft.com/office/drawing/2014/main" id="{BDE70186-9B77-3A9B-E751-E7909628C2E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599375" y="1364717"/>
            <a:ext cx="1206500" cy="1524000"/>
          </a:xfrm>
          <a:prstGeom prst="rect">
            <a:avLst/>
          </a:prstGeom>
        </p:spPr>
      </p:pic>
      <p:pic>
        <p:nvPicPr>
          <p:cNvPr id="14" name="Picture 13">
            <a:extLst>
              <a:ext uri="{FF2B5EF4-FFF2-40B4-BE49-F238E27FC236}">
                <a16:creationId xmlns:a16="http://schemas.microsoft.com/office/drawing/2014/main" id="{7E0677F0-ACC8-800D-685B-27195A9E87A3}"/>
              </a:ext>
            </a:extLst>
          </p:cNvPr>
          <p:cNvPicPr>
            <a:picLocks noChangeAspect="1"/>
          </p:cNvPicPr>
          <p:nvPr/>
        </p:nvPicPr>
        <p:blipFill>
          <a:blip r:embed="rId7">
            <a:extLst>
              <a:ext uri="{837473B0-CC2E-450A-ABE3-18F120FF3D39}">
                <a1611:picAttrSrcUrl xmlns:a1611="http://schemas.microsoft.com/office/drawing/2016/11/main" r:id="rId3"/>
              </a:ext>
            </a:extLst>
          </a:blip>
          <a:stretch>
            <a:fillRect/>
          </a:stretch>
        </p:blipFill>
        <p:spPr>
          <a:xfrm>
            <a:off x="4836725" y="2377834"/>
            <a:ext cx="2264549" cy="2854486"/>
          </a:xfrm>
          <a:prstGeom prst="rect">
            <a:avLst/>
          </a:prstGeom>
        </p:spPr>
      </p:pic>
      <p:sp>
        <p:nvSpPr>
          <p:cNvPr id="15" name="TextBox 14">
            <a:extLst>
              <a:ext uri="{FF2B5EF4-FFF2-40B4-BE49-F238E27FC236}">
                <a16:creationId xmlns:a16="http://schemas.microsoft.com/office/drawing/2014/main" id="{445C4856-6103-DBCF-8033-8FB5D1AF87D9}"/>
              </a:ext>
            </a:extLst>
          </p:cNvPr>
          <p:cNvSpPr txBox="1"/>
          <p:nvPr/>
        </p:nvSpPr>
        <p:spPr>
          <a:xfrm>
            <a:off x="4836725" y="5313878"/>
            <a:ext cx="2264549" cy="369332"/>
          </a:xfrm>
          <a:prstGeom prst="rect">
            <a:avLst/>
          </a:prstGeom>
          <a:noFill/>
        </p:spPr>
        <p:txBody>
          <a:bodyPr wrap="square" rtlCol="0">
            <a:spAutoFit/>
          </a:bodyPr>
          <a:lstStyle/>
          <a:p>
            <a:r>
              <a:rPr lang="en-US" sz="900">
                <a:hlinkClick r:id="rId3" tooltip="https://jhna.org/articles/temporality-seventeenth-century-dutch-portrait/"/>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116069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9FB9757-21A5-E122-B2CB-BA5A50B954E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358150" y="1825625"/>
            <a:ext cx="7475699" cy="4351338"/>
          </a:xfrm>
        </p:spPr>
      </p:pic>
      <p:sp>
        <p:nvSpPr>
          <p:cNvPr id="5" name="Title 4">
            <a:extLst>
              <a:ext uri="{FF2B5EF4-FFF2-40B4-BE49-F238E27FC236}">
                <a16:creationId xmlns:a16="http://schemas.microsoft.com/office/drawing/2014/main" id="{EA2414FD-FD8C-89FB-55D0-F658CFE838CC}"/>
              </a:ext>
            </a:extLst>
          </p:cNvPr>
          <p:cNvSpPr>
            <a:spLocks noGrp="1"/>
          </p:cNvSpPr>
          <p:nvPr>
            <p:ph type="title"/>
          </p:nvPr>
        </p:nvSpPr>
        <p:spPr/>
        <p:txBody>
          <a:bodyPr>
            <a:normAutofit/>
          </a:bodyPr>
          <a:lstStyle/>
          <a:p>
            <a:br>
              <a:rPr lang="en-US" dirty="0"/>
            </a:br>
            <a:r>
              <a:rPr lang="en-US" dirty="0"/>
              <a:t>Fort Orange, walled and developed.</a:t>
            </a:r>
          </a:p>
        </p:txBody>
      </p:sp>
      <p:sp>
        <p:nvSpPr>
          <p:cNvPr id="8" name="TextBox 7">
            <a:extLst>
              <a:ext uri="{FF2B5EF4-FFF2-40B4-BE49-F238E27FC236}">
                <a16:creationId xmlns:a16="http://schemas.microsoft.com/office/drawing/2014/main" id="{D7F42D4D-1541-27EE-BEDB-9C214AE15A90}"/>
              </a:ext>
            </a:extLst>
          </p:cNvPr>
          <p:cNvSpPr txBox="1"/>
          <p:nvPr/>
        </p:nvSpPr>
        <p:spPr>
          <a:xfrm>
            <a:off x="2358150" y="6176963"/>
            <a:ext cx="7475699" cy="230832"/>
          </a:xfrm>
          <a:prstGeom prst="rect">
            <a:avLst/>
          </a:prstGeom>
          <a:noFill/>
        </p:spPr>
        <p:txBody>
          <a:bodyPr wrap="square" rtlCol="0">
            <a:spAutoFit/>
          </a:bodyPr>
          <a:lstStyle/>
          <a:p>
            <a:r>
              <a:rPr lang="en-US" sz="900">
                <a:hlinkClick r:id="rId3" tooltip="https://www.many-roads.com/2017/02/16/beverwyck-rensselaerswyck-fort-orange-research/"/>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412065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FBF7A-B8C1-C40A-6168-F45F7789C8D9}"/>
              </a:ext>
            </a:extLst>
          </p:cNvPr>
          <p:cNvSpPr>
            <a:spLocks noGrp="1"/>
          </p:cNvSpPr>
          <p:nvPr>
            <p:ph type="title"/>
          </p:nvPr>
        </p:nvSpPr>
        <p:spPr/>
        <p:txBody>
          <a:bodyPr/>
          <a:lstStyle/>
          <a:p>
            <a:r>
              <a:rPr lang="en-US" dirty="0"/>
              <a:t>Come to an Edenic scene ?</a:t>
            </a:r>
          </a:p>
        </p:txBody>
      </p:sp>
      <p:pic>
        <p:nvPicPr>
          <p:cNvPr id="5" name="Content Placeholder 4">
            <a:extLst>
              <a:ext uri="{FF2B5EF4-FFF2-40B4-BE49-F238E27FC236}">
                <a16:creationId xmlns:a16="http://schemas.microsoft.com/office/drawing/2014/main" id="{B11BDAB3-161A-8DE4-5864-474D74B6DF7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238131" y="2693715"/>
            <a:ext cx="5741232" cy="4113688"/>
          </a:xfrm>
        </p:spPr>
      </p:pic>
      <p:sp>
        <p:nvSpPr>
          <p:cNvPr id="6" name="TextBox 5">
            <a:extLst>
              <a:ext uri="{FF2B5EF4-FFF2-40B4-BE49-F238E27FC236}">
                <a16:creationId xmlns:a16="http://schemas.microsoft.com/office/drawing/2014/main" id="{BE55240C-5042-D98E-C390-91AA0553DFD6}"/>
              </a:ext>
            </a:extLst>
          </p:cNvPr>
          <p:cNvSpPr txBox="1"/>
          <p:nvPr/>
        </p:nvSpPr>
        <p:spPr>
          <a:xfrm>
            <a:off x="5273423" y="4635143"/>
            <a:ext cx="7534424" cy="230832"/>
          </a:xfrm>
          <a:prstGeom prst="rect">
            <a:avLst/>
          </a:prstGeom>
          <a:noFill/>
        </p:spPr>
        <p:txBody>
          <a:bodyPr wrap="square" rtlCol="0">
            <a:spAutoFit/>
          </a:bodyPr>
          <a:lstStyle/>
          <a:p>
            <a:r>
              <a:rPr lang="en-US" sz="900">
                <a:hlinkClick r:id="rId3" tooltip="https://commons.wikimedia.org/wiki/Category:Frans_de_Hulst"/>
              </a:rPr>
              <a:t>This Photo</a:t>
            </a:r>
            <a:r>
              <a:rPr lang="en-US" sz="900"/>
              <a:t> by Unknown Author is licensed under </a:t>
            </a:r>
            <a:r>
              <a:rPr lang="en-US" sz="900">
                <a:hlinkClick r:id="rId4" tooltip="https://creativecommons.org/licenses/by-sa/3.0/"/>
              </a:rPr>
              <a:t>CC BY-SA</a:t>
            </a:r>
            <a:endParaRPr lang="en-US" sz="900"/>
          </a:p>
        </p:txBody>
      </p:sp>
      <p:pic>
        <p:nvPicPr>
          <p:cNvPr id="8" name="Picture 7">
            <a:extLst>
              <a:ext uri="{FF2B5EF4-FFF2-40B4-BE49-F238E27FC236}">
                <a16:creationId xmlns:a16="http://schemas.microsoft.com/office/drawing/2014/main" id="{121CED06-1FC1-7927-AC21-29ED7772929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304144" y="1690688"/>
            <a:ext cx="3969279" cy="4173902"/>
          </a:xfrm>
          <a:prstGeom prst="rect">
            <a:avLst/>
          </a:prstGeom>
        </p:spPr>
      </p:pic>
      <p:sp>
        <p:nvSpPr>
          <p:cNvPr id="9" name="TextBox 8">
            <a:extLst>
              <a:ext uri="{FF2B5EF4-FFF2-40B4-BE49-F238E27FC236}">
                <a16:creationId xmlns:a16="http://schemas.microsoft.com/office/drawing/2014/main" id="{7E5806C5-04A0-F3E8-6217-D31BF84B6C4C}"/>
              </a:ext>
            </a:extLst>
          </p:cNvPr>
          <p:cNvSpPr txBox="1"/>
          <p:nvPr/>
        </p:nvSpPr>
        <p:spPr>
          <a:xfrm>
            <a:off x="1304144" y="5864590"/>
            <a:ext cx="3969279" cy="230832"/>
          </a:xfrm>
          <a:prstGeom prst="rect">
            <a:avLst/>
          </a:prstGeom>
          <a:noFill/>
        </p:spPr>
        <p:txBody>
          <a:bodyPr wrap="square" rtlCol="0">
            <a:spAutoFit/>
          </a:bodyPr>
          <a:lstStyle/>
          <a:p>
            <a:r>
              <a:rPr lang="en-US" sz="900">
                <a:hlinkClick r:id="rId6" tooltip="https://www.flickr.com/photos/mazanto/16071306303"/>
              </a:rPr>
              <a:t>This Photo</a:t>
            </a:r>
            <a:r>
              <a:rPr lang="en-US" sz="900"/>
              <a:t> by Unknown Author is licensed under </a:t>
            </a:r>
            <a:r>
              <a:rPr lang="en-US" sz="900">
                <a:hlinkClick r:id="rId7" tooltip="https://creativecommons.org/licenses/by-nc-sa/3.0/"/>
              </a:rPr>
              <a:t>CC BY-SA-NC</a:t>
            </a:r>
            <a:endParaRPr lang="en-US" sz="900"/>
          </a:p>
        </p:txBody>
      </p:sp>
      <p:pic>
        <p:nvPicPr>
          <p:cNvPr id="13" name="Picture 12">
            <a:extLst>
              <a:ext uri="{FF2B5EF4-FFF2-40B4-BE49-F238E27FC236}">
                <a16:creationId xmlns:a16="http://schemas.microsoft.com/office/drawing/2014/main" id="{598FB6FC-7F8E-B29A-F5AC-E2F8678EB21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384523" y="365125"/>
            <a:ext cx="3969278" cy="2927271"/>
          </a:xfrm>
          <a:prstGeom prst="rect">
            <a:avLst/>
          </a:prstGeom>
        </p:spPr>
      </p:pic>
      <p:sp>
        <p:nvSpPr>
          <p:cNvPr id="14" name="TextBox 13">
            <a:extLst>
              <a:ext uri="{FF2B5EF4-FFF2-40B4-BE49-F238E27FC236}">
                <a16:creationId xmlns:a16="http://schemas.microsoft.com/office/drawing/2014/main" id="{B03F11A2-F266-A801-9696-5FB24899CF9E}"/>
              </a:ext>
            </a:extLst>
          </p:cNvPr>
          <p:cNvSpPr txBox="1"/>
          <p:nvPr/>
        </p:nvSpPr>
        <p:spPr>
          <a:xfrm>
            <a:off x="7384523" y="3292395"/>
            <a:ext cx="3969278" cy="230832"/>
          </a:xfrm>
          <a:prstGeom prst="rect">
            <a:avLst/>
          </a:prstGeom>
          <a:noFill/>
        </p:spPr>
        <p:txBody>
          <a:bodyPr wrap="square" rtlCol="0">
            <a:spAutoFit/>
          </a:bodyPr>
          <a:lstStyle/>
          <a:p>
            <a:r>
              <a:rPr lang="en-US" sz="900">
                <a:hlinkClick r:id="rId9" tooltip="https://commons.wikimedia.org/wiki/Category:New_Amsterdam"/>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0778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2A41-125C-424A-9573-D015CF7DA6E0}"/>
              </a:ext>
            </a:extLst>
          </p:cNvPr>
          <p:cNvSpPr>
            <a:spLocks noGrp="1"/>
          </p:cNvSpPr>
          <p:nvPr>
            <p:ph type="title"/>
          </p:nvPr>
        </p:nvSpPr>
        <p:spPr>
          <a:xfrm>
            <a:off x="838200" y="365125"/>
            <a:ext cx="10515600" cy="1463675"/>
          </a:xfrm>
        </p:spPr>
        <p:txBody>
          <a:bodyPr>
            <a:normAutofit/>
          </a:bodyPr>
          <a:lstStyle/>
          <a:p>
            <a:r>
              <a:rPr lang="en-US" dirty="0"/>
              <a:t>Island at the Center of the World, as in 1619 to Stuyvesant’s surrender to English in 1664</a:t>
            </a:r>
          </a:p>
        </p:txBody>
      </p:sp>
      <p:sp>
        <p:nvSpPr>
          <p:cNvPr id="3" name="Content Placeholder 2">
            <a:extLst>
              <a:ext uri="{FF2B5EF4-FFF2-40B4-BE49-F238E27FC236}">
                <a16:creationId xmlns:a16="http://schemas.microsoft.com/office/drawing/2014/main" id="{1C8C7E42-E3D2-4A4B-89D3-309321C6E981}"/>
              </a:ext>
            </a:extLst>
          </p:cNvPr>
          <p:cNvSpPr>
            <a:spLocks noGrp="1"/>
          </p:cNvSpPr>
          <p:nvPr>
            <p:ph idx="1"/>
          </p:nvPr>
        </p:nvSpPr>
        <p:spPr>
          <a:xfrm>
            <a:off x="838200" y="1685365"/>
            <a:ext cx="10515600" cy="4807509"/>
          </a:xfrm>
        </p:spPr>
        <p:txBody>
          <a:bodyPr>
            <a:normAutofit/>
          </a:bodyPr>
          <a:lstStyle/>
          <a:p>
            <a:pPr marL="0" indent="0">
              <a:buNone/>
            </a:pPr>
            <a:endParaRPr lang="en-US" dirty="0"/>
          </a:p>
          <a:p>
            <a:r>
              <a:rPr lang="en-US" dirty="0"/>
              <a:t>Described by Russell </a:t>
            </a:r>
            <a:r>
              <a:rPr lang="en-US" dirty="0" err="1"/>
              <a:t>Shorto</a:t>
            </a:r>
            <a:r>
              <a:rPr lang="en-US" dirty="0"/>
              <a:t>, not exactly the new Garden of Eden, but the Island at the center of the world’s future in North America as it meets the European past and present world of the 1640s.</a:t>
            </a:r>
          </a:p>
          <a:p>
            <a:r>
              <a:rPr lang="en-US" dirty="0"/>
              <a:t>Adrian Vander </a:t>
            </a:r>
            <a:r>
              <a:rPr lang="en-US" dirty="0" err="1"/>
              <a:t>Donck</a:t>
            </a:r>
            <a:r>
              <a:rPr lang="en-US" dirty="0"/>
              <a:t> was a landowner who employed tenant farmers, not slaves, and who treated Indians with fairness and insight.</a:t>
            </a:r>
          </a:p>
          <a:p>
            <a:r>
              <a:rPr lang="en-US" dirty="0"/>
              <a:t>The actual colony (</a:t>
            </a:r>
            <a:r>
              <a:rPr lang="en-US" dirty="0" err="1"/>
              <a:t>Shorto</a:t>
            </a:r>
            <a:r>
              <a:rPr lang="en-US" dirty="0"/>
              <a:t> version) is not Eden but is an origin story that is full of characters who were allied, or members of the Dutch Reformed (and English Reformed and French Reformed) people who played their parts in shaping the colony through the rest of its life as a Dutch settlement – a society, not just a trading post.  </a:t>
            </a:r>
          </a:p>
        </p:txBody>
      </p:sp>
    </p:spTree>
    <p:extLst>
      <p:ext uri="{BB962C8B-B14F-4D97-AF65-F5344CB8AC3E}">
        <p14:creationId xmlns:p14="http://schemas.microsoft.com/office/powerpoint/2010/main" val="1925057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1314-B047-784C-EA81-DA92C5306B5F}"/>
              </a:ext>
            </a:extLst>
          </p:cNvPr>
          <p:cNvSpPr>
            <a:spLocks noGrp="1"/>
          </p:cNvSpPr>
          <p:nvPr>
            <p:ph type="title"/>
          </p:nvPr>
        </p:nvSpPr>
        <p:spPr>
          <a:xfrm>
            <a:off x="838200" y="365125"/>
            <a:ext cx="10515600" cy="1463675"/>
          </a:xfrm>
        </p:spPr>
        <p:txBody>
          <a:bodyPr>
            <a:normAutofit fontScale="90000"/>
          </a:bodyPr>
          <a:lstStyle/>
          <a:p>
            <a:br>
              <a:rPr lang="en-US" dirty="0"/>
            </a:br>
            <a:r>
              <a:rPr lang="en-US" dirty="0"/>
              <a:t>Reformed Oude Kirk in Amsterdam</a:t>
            </a:r>
            <a:br>
              <a:rPr lang="en-US" dirty="0"/>
            </a:br>
            <a:r>
              <a:rPr lang="en-US" dirty="0"/>
              <a:t>	</a:t>
            </a:r>
          </a:p>
        </p:txBody>
      </p:sp>
      <p:pic>
        <p:nvPicPr>
          <p:cNvPr id="5" name="Content Placeholder 4">
            <a:extLst>
              <a:ext uri="{FF2B5EF4-FFF2-40B4-BE49-F238E27FC236}">
                <a16:creationId xmlns:a16="http://schemas.microsoft.com/office/drawing/2014/main" id="{F5E37234-FE20-A01B-636B-A735FDDF34C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47893" y="1828800"/>
            <a:ext cx="7600448" cy="4572000"/>
          </a:xfrm>
        </p:spPr>
      </p:pic>
      <p:sp>
        <p:nvSpPr>
          <p:cNvPr id="6" name="TextBox 5">
            <a:extLst>
              <a:ext uri="{FF2B5EF4-FFF2-40B4-BE49-F238E27FC236}">
                <a16:creationId xmlns:a16="http://schemas.microsoft.com/office/drawing/2014/main" id="{9363637C-4EB4-E416-597A-78FD8B3193A2}"/>
              </a:ext>
            </a:extLst>
          </p:cNvPr>
          <p:cNvSpPr txBox="1"/>
          <p:nvPr/>
        </p:nvSpPr>
        <p:spPr>
          <a:xfrm>
            <a:off x="2547893" y="6400800"/>
            <a:ext cx="7600448" cy="230832"/>
          </a:xfrm>
          <a:prstGeom prst="rect">
            <a:avLst/>
          </a:prstGeom>
          <a:noFill/>
        </p:spPr>
        <p:txBody>
          <a:bodyPr wrap="square" rtlCol="0">
            <a:spAutoFit/>
          </a:bodyPr>
          <a:lstStyle/>
          <a:p>
            <a:r>
              <a:rPr lang="en-US" sz="900">
                <a:hlinkClick r:id="rId3" tooltip="http://www.lost-painters.nl/de-oude-kerk-marinus-boezem/"/>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80737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6B6D-5993-B16E-162B-1B03DA9AC477}"/>
              </a:ext>
            </a:extLst>
          </p:cNvPr>
          <p:cNvSpPr>
            <a:spLocks noGrp="1"/>
          </p:cNvSpPr>
          <p:nvPr>
            <p:ph type="title"/>
          </p:nvPr>
        </p:nvSpPr>
        <p:spPr/>
        <p:txBody>
          <a:bodyPr/>
          <a:lstStyle/>
          <a:p>
            <a:r>
              <a:rPr lang="en-US" dirty="0"/>
              <a:t>Stately, but a state church?</a:t>
            </a:r>
          </a:p>
        </p:txBody>
      </p:sp>
      <p:pic>
        <p:nvPicPr>
          <p:cNvPr id="5" name="Content Placeholder 4">
            <a:extLst>
              <a:ext uri="{FF2B5EF4-FFF2-40B4-BE49-F238E27FC236}">
                <a16:creationId xmlns:a16="http://schemas.microsoft.com/office/drawing/2014/main" id="{7AAA4625-47F8-080D-256A-36DBE5E3930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090297" y="686373"/>
            <a:ext cx="3263503" cy="4351338"/>
          </a:xfrm>
        </p:spPr>
      </p:pic>
      <p:sp>
        <p:nvSpPr>
          <p:cNvPr id="6" name="TextBox 5">
            <a:extLst>
              <a:ext uri="{FF2B5EF4-FFF2-40B4-BE49-F238E27FC236}">
                <a16:creationId xmlns:a16="http://schemas.microsoft.com/office/drawing/2014/main" id="{47D4F401-E69F-6601-B9D7-50875B198EFC}"/>
              </a:ext>
            </a:extLst>
          </p:cNvPr>
          <p:cNvSpPr txBox="1"/>
          <p:nvPr/>
        </p:nvSpPr>
        <p:spPr>
          <a:xfrm>
            <a:off x="8090297" y="5037711"/>
            <a:ext cx="3263503" cy="230832"/>
          </a:xfrm>
          <a:prstGeom prst="rect">
            <a:avLst/>
          </a:prstGeom>
          <a:noFill/>
        </p:spPr>
        <p:txBody>
          <a:bodyPr wrap="square" rtlCol="0">
            <a:spAutoFit/>
          </a:bodyPr>
          <a:lstStyle/>
          <a:p>
            <a:r>
              <a:rPr lang="en-US" sz="900">
                <a:hlinkClick r:id="rId3" tooltip="https://kunstvensters.com/2019/12/26/wat-zijn-de-mooiste-kerken-van-nederland/"/>
              </a:rPr>
              <a:t>This Photo</a:t>
            </a:r>
            <a:r>
              <a:rPr lang="en-US" sz="900"/>
              <a:t> by Unknown Author is licensed under </a:t>
            </a:r>
            <a:r>
              <a:rPr lang="en-US" sz="900">
                <a:hlinkClick r:id="rId4" tooltip="https://creativecommons.org/licenses/by-nc-nd/3.0/"/>
              </a:rPr>
              <a:t>CC BY-NC-ND</a:t>
            </a:r>
            <a:endParaRPr lang="en-US" sz="900"/>
          </a:p>
        </p:txBody>
      </p:sp>
      <p:pic>
        <p:nvPicPr>
          <p:cNvPr id="8" name="Picture 7">
            <a:extLst>
              <a:ext uri="{FF2B5EF4-FFF2-40B4-BE49-F238E27FC236}">
                <a16:creationId xmlns:a16="http://schemas.microsoft.com/office/drawing/2014/main" id="{FAFC2608-F2AF-130C-5036-519D3A280A9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87897" y="1385243"/>
            <a:ext cx="6502400" cy="4876800"/>
          </a:xfrm>
          <a:prstGeom prst="rect">
            <a:avLst/>
          </a:prstGeom>
        </p:spPr>
      </p:pic>
      <p:sp>
        <p:nvSpPr>
          <p:cNvPr id="9" name="TextBox 8">
            <a:extLst>
              <a:ext uri="{FF2B5EF4-FFF2-40B4-BE49-F238E27FC236}">
                <a16:creationId xmlns:a16="http://schemas.microsoft.com/office/drawing/2014/main" id="{69D61D14-C260-C0A0-5BB5-C6FC56171468}"/>
              </a:ext>
            </a:extLst>
          </p:cNvPr>
          <p:cNvSpPr txBox="1"/>
          <p:nvPr/>
        </p:nvSpPr>
        <p:spPr>
          <a:xfrm>
            <a:off x="1587897" y="6262043"/>
            <a:ext cx="6502400" cy="230832"/>
          </a:xfrm>
          <a:prstGeom prst="rect">
            <a:avLst/>
          </a:prstGeom>
          <a:noFill/>
        </p:spPr>
        <p:txBody>
          <a:bodyPr wrap="square" rtlCol="0">
            <a:spAutoFit/>
          </a:bodyPr>
          <a:lstStyle/>
          <a:p>
            <a:r>
              <a:rPr lang="en-US" sz="900">
                <a:hlinkClick r:id="rId6" tooltip="https://www.flickr.com/photos/mikemcguff/4674091176/"/>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719011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178136</TotalTime>
  <Words>2658</Words>
  <Application>Microsoft Macintosh PowerPoint</Application>
  <PresentationFormat>Widescreen</PresentationFormat>
  <Paragraphs>155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Brush Script MT</vt:lpstr>
      <vt:lpstr>Arial</vt:lpstr>
      <vt:lpstr>Book Antiqua</vt:lpstr>
      <vt:lpstr>Calibri</vt:lpstr>
      <vt:lpstr>Calibri Light</vt:lpstr>
      <vt:lpstr>Office Theme</vt:lpstr>
      <vt:lpstr>New Netherland and beyond:   Path to Slavery 1624-1870</vt:lpstr>
      <vt:lpstr> Early Map of New Netherland</vt:lpstr>
      <vt:lpstr>Wall Street Keeps out who?  Invaders? Indians?  British soldiers?  New Englanders?</vt:lpstr>
      <vt:lpstr>Calling All Farmers, Make a Deal with VRW</vt:lpstr>
      <vt:lpstr> Fort Orange, walled and developed.</vt:lpstr>
      <vt:lpstr>Come to an Edenic scene ?</vt:lpstr>
      <vt:lpstr>Island at the Center of the World, as in 1619 to Stuyvesant’s surrender to English in 1664</vt:lpstr>
      <vt:lpstr> Reformed Oude Kirk in Amsterdam  </vt:lpstr>
      <vt:lpstr>Stately, but a state church?</vt:lpstr>
      <vt:lpstr>Dutch East India Company HQ,  Amsterdam and other cities have offices</vt:lpstr>
      <vt:lpstr>Simple yet settled</vt:lpstr>
      <vt:lpstr>Company rules to 1796 bankrupt:</vt:lpstr>
      <vt:lpstr>Bowne House, Queens, New York, Remonstrants Gather with Vander Donck, Francis Doughty</vt:lpstr>
      <vt:lpstr>The downfall of Stuyvesant, penned first by Adrian Vander Donck, d. 1656.</vt:lpstr>
      <vt:lpstr>Reformed Elders and Laity Guide Orphan churches who arise and grow without clergy.</vt:lpstr>
      <vt:lpstr>Schools of the New Netherlands/ New York</vt:lpstr>
      <vt:lpstr>By 1850, 3rd generation</vt:lpstr>
      <vt:lpstr>Reformed Polity Fits Free People, Diverse?</vt:lpstr>
      <vt:lpstr>What is so hard about the Heidelberg??</vt:lpstr>
      <vt:lpstr>A Few Blacks by 1640-1780s are free, in RCA long before freedoms came South</vt:lpstr>
      <vt:lpstr>If Music Be the Food of Love… play on</vt:lpstr>
      <vt:lpstr>1850: Huckleberry Finn meets Calvin:</vt:lpstr>
      <vt:lpstr>Abolitionists satirize and dramatize man’s ”fall”</vt:lpstr>
      <vt:lpstr> Looking Ahead:  to a New Jersey House, 1795  when slaves may dwell here as P.O. opened</vt:lpstr>
      <vt:lpstr>In NY and NJ slaves lived in-house.  Our NJ house was also P.O.</vt:lpstr>
      <vt:lpstr>A republic.  Right to redress grievances via an Attorney General Vander Donck.  RCA laity and clergy overturn governors protect rights, and GS votes to support Lincoln by 66% in 1861.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Diaries of Adam and Eve</dc:title>
  <dc:creator>Linda Walvoord</dc:creator>
  <cp:lastModifiedBy>Linda Walvoord</cp:lastModifiedBy>
  <cp:revision>44</cp:revision>
  <cp:lastPrinted>2025-02-22T21:36:07Z</cp:lastPrinted>
  <dcterms:created xsi:type="dcterms:W3CDTF">2021-03-20T19:13:13Z</dcterms:created>
  <dcterms:modified xsi:type="dcterms:W3CDTF">2025-02-23T14:32:41Z</dcterms:modified>
</cp:coreProperties>
</file>